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7" r:id="rId2"/>
  </p:sldMasterIdLst>
  <p:notesMasterIdLst>
    <p:notesMasterId r:id="rId25"/>
  </p:notesMasterIdLst>
  <p:handoutMasterIdLst>
    <p:handoutMasterId r:id="rId26"/>
  </p:handoutMasterIdLst>
  <p:sldIdLst>
    <p:sldId id="256" r:id="rId3"/>
    <p:sldId id="261" r:id="rId4"/>
    <p:sldId id="530" r:id="rId5"/>
    <p:sldId id="517" r:id="rId6"/>
    <p:sldId id="1968" r:id="rId7"/>
    <p:sldId id="1963" r:id="rId8"/>
    <p:sldId id="1944" r:id="rId9"/>
    <p:sldId id="295" r:id="rId10"/>
    <p:sldId id="489" r:id="rId11"/>
    <p:sldId id="606" r:id="rId12"/>
    <p:sldId id="2014" r:id="rId13"/>
    <p:sldId id="4929" r:id="rId14"/>
    <p:sldId id="518" r:id="rId15"/>
    <p:sldId id="262" r:id="rId16"/>
    <p:sldId id="263" r:id="rId17"/>
    <p:sldId id="258" r:id="rId18"/>
    <p:sldId id="4972" r:id="rId19"/>
    <p:sldId id="4979" r:id="rId20"/>
    <p:sldId id="4973" r:id="rId21"/>
    <p:sldId id="4970" r:id="rId22"/>
    <p:sldId id="4974" r:id="rId23"/>
    <p:sldId id="260" r:id="rId24"/>
  </p:sldIdLst>
  <p:sldSz cx="9144000" cy="5143500" type="screen16x9"/>
  <p:notesSz cx="6858000" cy="9144000"/>
  <p:defaultTextStyle>
    <a:defPPr>
      <a:defRPr lang="ca-E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11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157"/>
    <p:restoredTop sz="94682"/>
  </p:normalViewPr>
  <p:slideViewPr>
    <p:cSldViewPr snapToGrid="0" snapToObjects="1" showGuides="1">
      <p:cViewPr varScale="1">
        <p:scale>
          <a:sx n="160" d="100"/>
          <a:sy n="160" d="100"/>
        </p:scale>
        <p:origin x="176" y="416"/>
      </p:cViewPr>
      <p:guideLst>
        <p:guide orient="horz" pos="1620"/>
        <p:guide pos="2880"/>
      </p:guideLst>
    </p:cSldViewPr>
  </p:slideViewPr>
  <p:notesTextViewPr>
    <p:cViewPr>
      <p:scale>
        <a:sx n="1" d="1"/>
        <a:sy n="1" d="1"/>
      </p:scale>
      <p:origin x="0" y="0"/>
    </p:cViewPr>
  </p:notesTextViewPr>
  <p:sorterViewPr>
    <p:cViewPr>
      <p:scale>
        <a:sx n="80" d="100"/>
        <a:sy n="80" d="100"/>
      </p:scale>
      <p:origin x="0" y="0"/>
    </p:cViewPr>
  </p:sorterViewPr>
  <p:notesViewPr>
    <p:cSldViewPr snapToGrid="0" snapToObjects="1" showGuides="1">
      <p:cViewPr varScale="1">
        <p:scale>
          <a:sx n="52" d="100"/>
          <a:sy n="52" d="100"/>
        </p:scale>
        <p:origin x="2680"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4F1E2704-4B0E-1F44-9EF7-57C931ACB7B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Marcador de fecha 2">
            <a:extLst>
              <a:ext uri="{FF2B5EF4-FFF2-40B4-BE49-F238E27FC236}">
                <a16:creationId xmlns:a16="http://schemas.microsoft.com/office/drawing/2014/main" id="{46779809-3E7C-E447-8917-B5E9F362F01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916B6F8-DF8A-3F47-89AE-F3FD51EB8164}" type="datetimeFigureOut">
              <a:t>3/5/23</a:t>
            </a:fld>
            <a:endParaRPr lang="en-GB"/>
          </a:p>
        </p:txBody>
      </p:sp>
      <p:sp>
        <p:nvSpPr>
          <p:cNvPr id="4" name="Marcador de pie de página 3">
            <a:extLst>
              <a:ext uri="{FF2B5EF4-FFF2-40B4-BE49-F238E27FC236}">
                <a16:creationId xmlns:a16="http://schemas.microsoft.com/office/drawing/2014/main" id="{367E348D-A986-F942-97A8-4E8A33893DF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Marcador de número de diapositiva 4">
            <a:extLst>
              <a:ext uri="{FF2B5EF4-FFF2-40B4-BE49-F238E27FC236}">
                <a16:creationId xmlns:a16="http://schemas.microsoft.com/office/drawing/2014/main" id="{7CF62C5C-5BAB-ED48-AB55-F0A01395626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C7D571F-D7DA-994D-A205-7344BE7DEF79}" type="slidenum">
              <a:t>‹#›</a:t>
            </a:fld>
            <a:endParaRPr lang="en-GB"/>
          </a:p>
        </p:txBody>
      </p:sp>
    </p:spTree>
    <p:extLst>
      <p:ext uri="{BB962C8B-B14F-4D97-AF65-F5344CB8AC3E}">
        <p14:creationId xmlns:p14="http://schemas.microsoft.com/office/powerpoint/2010/main" val="1925555570"/>
      </p:ext>
    </p:extLst>
  </p:cSld>
  <p:clrMap bg1="lt1" tx1="dk1" bg2="lt2" tx2="dk2" accent1="accent1" accent2="accent2" accent3="accent3" accent4="accent4" accent5="accent5" accent6="accent6" hlink="hlink" folHlink="folHlink"/>
</p:handoutMaster>
</file>

<file path=ppt/media/image12.png>
</file>

<file path=ppt/media/image13.jpg>
</file>

<file path=ppt/media/image14.png>
</file>

<file path=ppt/media/image15.png>
</file>

<file path=ppt/media/image16.tiff>
</file>

<file path=ppt/media/image17.png>
</file>

<file path=ppt/media/image18.jpeg>
</file>

<file path=ppt/media/image19.png>
</file>

<file path=ppt/media/image2.png>
</file>

<file path=ppt/media/image20.png>
</file>

<file path=ppt/media/image21.png>
</file>

<file path=ppt/media/image3.png>
</file>

<file path=ppt/media/image4.png>
</file>

<file path=ppt/media/image5.jpeg>
</file>

<file path=ppt/media/image6.png>
</file>

<file path=ppt/media/image7.sv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12E030-D993-4271-8EDE-FF2DD7ECA37C}" type="datetimeFigureOut">
              <a:rPr lang="en-US" smtClean="0"/>
              <a:t>5/3/23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748B4B-A357-4C41-B469-92F2CEA28F4D}" type="slidenum">
              <a:rPr lang="en-US" smtClean="0"/>
              <a:t>‹#›</a:t>
            </a:fld>
            <a:endParaRPr lang="en-US"/>
          </a:p>
        </p:txBody>
      </p:sp>
    </p:spTree>
    <p:extLst>
      <p:ext uri="{BB962C8B-B14F-4D97-AF65-F5344CB8AC3E}">
        <p14:creationId xmlns:p14="http://schemas.microsoft.com/office/powerpoint/2010/main" val="1375302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E5A9532-F7A3-4C7E-AF04-53ACF1DDEEB8}" type="slidenum">
              <a:rPr lang="en-US" smtClean="0"/>
              <a:t>5</a:t>
            </a:fld>
            <a:endParaRPr lang="en-US"/>
          </a:p>
        </p:txBody>
      </p:sp>
    </p:spTree>
    <p:extLst>
      <p:ext uri="{BB962C8B-B14F-4D97-AF65-F5344CB8AC3E}">
        <p14:creationId xmlns:p14="http://schemas.microsoft.com/office/powerpoint/2010/main" val="26638709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err="1"/>
              <a:t>Bogomips</a:t>
            </a:r>
            <a:r>
              <a:rPr lang="es-ES"/>
              <a:t>: En </a:t>
            </a:r>
            <a:r>
              <a:rPr lang="es-ES" err="1"/>
              <a:t>mobils</a:t>
            </a:r>
            <a:r>
              <a:rPr lang="es-ES"/>
              <a:t> </a:t>
            </a:r>
            <a:r>
              <a:rPr lang="es-ES" err="1"/>
              <a:t>bé</a:t>
            </a:r>
            <a:r>
              <a:rPr lang="es-ES"/>
              <a:t> </a:t>
            </a:r>
            <a:r>
              <a:rPr lang="es-ES" err="1"/>
              <a:t>estan</a:t>
            </a:r>
            <a:r>
              <a:rPr lang="es-ES"/>
              <a:t> al </a:t>
            </a:r>
            <a:r>
              <a:rPr lang="es-ES" err="1"/>
              <a:t>voltant</a:t>
            </a:r>
            <a:r>
              <a:rPr lang="es-ES"/>
              <a:t> de 38 i en laptops a mi </a:t>
            </a:r>
            <a:r>
              <a:rPr lang="es-ES" err="1"/>
              <a:t>em</a:t>
            </a:r>
            <a:r>
              <a:rPr lang="es-ES"/>
              <a:t> </a:t>
            </a:r>
            <a:r>
              <a:rPr lang="es-ES" err="1"/>
              <a:t>surt</a:t>
            </a:r>
            <a:r>
              <a:rPr lang="es-ES"/>
              <a:t> 5187</a:t>
            </a:r>
            <a:endParaRPr lang="en-US"/>
          </a:p>
        </p:txBody>
      </p:sp>
      <p:sp>
        <p:nvSpPr>
          <p:cNvPr id="4" name="Slide Number Placeholder 3"/>
          <p:cNvSpPr>
            <a:spLocks noGrp="1"/>
          </p:cNvSpPr>
          <p:nvPr>
            <p:ph type="sldNum" sz="quarter" idx="10"/>
          </p:nvPr>
        </p:nvSpPr>
        <p:spPr/>
        <p:txBody>
          <a:bodyPr/>
          <a:lstStyle/>
          <a:p>
            <a:fld id="{BE5A9532-F7A3-4C7E-AF04-53ACF1DDEEB8}" type="slidenum">
              <a:rPr lang="en-US" smtClean="0"/>
              <a:t>7</a:t>
            </a:fld>
            <a:endParaRPr lang="en-US"/>
          </a:p>
        </p:txBody>
      </p:sp>
    </p:spTree>
    <p:extLst>
      <p:ext uri="{BB962C8B-B14F-4D97-AF65-F5344CB8AC3E}">
        <p14:creationId xmlns:p14="http://schemas.microsoft.com/office/powerpoint/2010/main" val="4193481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s-ES" err="1"/>
              <a:t>We</a:t>
            </a:r>
            <a:r>
              <a:rPr lang="es-ES"/>
              <a:t> </a:t>
            </a:r>
            <a:r>
              <a:rPr lang="es-ES" err="1"/>
              <a:t>also</a:t>
            </a:r>
            <a:r>
              <a:rPr lang="es-ES"/>
              <a:t> </a:t>
            </a:r>
            <a:r>
              <a:rPr lang="es-ES" err="1"/>
              <a:t>provide</a:t>
            </a:r>
            <a:r>
              <a:rPr lang="es-ES"/>
              <a:t> </a:t>
            </a:r>
            <a:r>
              <a:rPr lang="es-ES" err="1"/>
              <a:t>other</a:t>
            </a:r>
            <a:r>
              <a:rPr lang="es-ES"/>
              <a:t> </a:t>
            </a:r>
            <a:r>
              <a:rPr lang="es-ES" err="1"/>
              <a:t>decorators</a:t>
            </a:r>
            <a:r>
              <a:rPr lang="es-ES"/>
              <a:t> </a:t>
            </a:r>
            <a:r>
              <a:rPr lang="es-ES" err="1"/>
              <a:t>that</a:t>
            </a:r>
            <a:r>
              <a:rPr lang="es-ES"/>
              <a:t> can be </a:t>
            </a:r>
            <a:r>
              <a:rPr lang="es-ES" err="1"/>
              <a:t>used</a:t>
            </a:r>
            <a:r>
              <a:rPr lang="es-ES" baseline="0"/>
              <a:t> </a:t>
            </a:r>
            <a:r>
              <a:rPr lang="es-ES" baseline="0" err="1"/>
              <a:t>over</a:t>
            </a:r>
            <a:r>
              <a:rPr lang="es-ES" baseline="0"/>
              <a:t> </a:t>
            </a:r>
            <a:r>
              <a:rPr lang="es-ES" baseline="0" err="1"/>
              <a:t>the</a:t>
            </a:r>
            <a:r>
              <a:rPr lang="es-ES" baseline="0"/>
              <a:t> </a:t>
            </a:r>
            <a:r>
              <a:rPr lang="es-ES" baseline="0" err="1"/>
              <a:t>task</a:t>
            </a:r>
            <a:r>
              <a:rPr lang="es-ES" baseline="0"/>
              <a:t> </a:t>
            </a:r>
            <a:r>
              <a:rPr lang="es-ES" baseline="0" err="1"/>
              <a:t>decorator</a:t>
            </a:r>
            <a:r>
              <a:rPr lang="es-ES" baseline="0"/>
              <a:t> in </a:t>
            </a:r>
            <a:r>
              <a:rPr lang="es-ES" baseline="0" err="1"/>
              <a:t>order</a:t>
            </a:r>
            <a:r>
              <a:rPr lang="es-ES" baseline="0"/>
              <a:t> to </a:t>
            </a:r>
            <a:r>
              <a:rPr lang="es-ES" baseline="0" err="1"/>
              <a:t>specify</a:t>
            </a:r>
            <a:r>
              <a:rPr lang="es-ES" baseline="0"/>
              <a:t> </a:t>
            </a:r>
            <a:r>
              <a:rPr lang="es-ES" baseline="0" err="1"/>
              <a:t>specific</a:t>
            </a:r>
            <a:r>
              <a:rPr lang="es-ES" baseline="0"/>
              <a:t> </a:t>
            </a:r>
            <a:r>
              <a:rPr lang="es-ES" baseline="0" err="1"/>
              <a:t>task</a:t>
            </a:r>
            <a:r>
              <a:rPr lang="es-ES" baseline="0"/>
              <a:t> </a:t>
            </a:r>
            <a:r>
              <a:rPr lang="es-ES" baseline="0" err="1"/>
              <a:t>implementations</a:t>
            </a:r>
            <a:r>
              <a:rPr lang="es-ES" baseline="0"/>
              <a:t>, </a:t>
            </a:r>
            <a:r>
              <a:rPr lang="es-ES" baseline="0" err="1"/>
              <a:t>such</a:t>
            </a:r>
            <a:r>
              <a:rPr lang="es-ES" baseline="0"/>
              <a:t> as </a:t>
            </a:r>
            <a:r>
              <a:rPr lang="es-ES" baseline="0" err="1"/>
              <a:t>mpi</a:t>
            </a:r>
            <a:r>
              <a:rPr lang="es-ES" baseline="0"/>
              <a:t>, </a:t>
            </a:r>
            <a:r>
              <a:rPr lang="es-ES" baseline="0" err="1"/>
              <a:t>binaries</a:t>
            </a:r>
            <a:r>
              <a:rPr lang="es-ES" baseline="0"/>
              <a:t> and </a:t>
            </a:r>
            <a:r>
              <a:rPr lang="es-ES" baseline="0" err="1"/>
              <a:t>OmpSs</a:t>
            </a:r>
            <a:r>
              <a:rPr lang="es-ES" baseline="0"/>
              <a:t>.</a:t>
            </a:r>
          </a:p>
          <a:p>
            <a:r>
              <a:rPr lang="es-ES" baseline="0" err="1"/>
              <a:t>The</a:t>
            </a:r>
            <a:r>
              <a:rPr lang="es-ES" baseline="0"/>
              <a:t> </a:t>
            </a:r>
            <a:r>
              <a:rPr lang="es-ES" baseline="0" err="1"/>
              <a:t>runtime</a:t>
            </a:r>
            <a:r>
              <a:rPr lang="es-ES" baseline="0"/>
              <a:t> </a:t>
            </a:r>
            <a:r>
              <a:rPr lang="es-ES" baseline="0" err="1"/>
              <a:t>will</a:t>
            </a:r>
            <a:r>
              <a:rPr lang="es-ES" baseline="0"/>
              <a:t> be in </a:t>
            </a:r>
            <a:r>
              <a:rPr lang="es-ES" baseline="0" err="1"/>
              <a:t>charge</a:t>
            </a:r>
            <a:r>
              <a:rPr lang="es-ES" baseline="0"/>
              <a:t> of </a:t>
            </a:r>
            <a:r>
              <a:rPr lang="es-ES" baseline="0" err="1"/>
              <a:t>dealing</a:t>
            </a:r>
            <a:r>
              <a:rPr lang="es-ES" baseline="0"/>
              <a:t> </a:t>
            </a:r>
            <a:r>
              <a:rPr lang="es-ES" baseline="0" err="1"/>
              <a:t>with</a:t>
            </a:r>
            <a:r>
              <a:rPr lang="es-ES" baseline="0"/>
              <a:t> </a:t>
            </a:r>
            <a:r>
              <a:rPr lang="es-ES" baseline="0" err="1"/>
              <a:t>them</a:t>
            </a:r>
            <a:r>
              <a:rPr lang="es-ES" baseline="0"/>
              <a:t>.</a:t>
            </a:r>
            <a:endParaRPr lang="en-US"/>
          </a:p>
        </p:txBody>
      </p:sp>
      <p:sp>
        <p:nvSpPr>
          <p:cNvPr id="4" name="Slide Number Placeholder 3"/>
          <p:cNvSpPr>
            <a:spLocks noGrp="1"/>
          </p:cNvSpPr>
          <p:nvPr>
            <p:ph type="sldNum" sz="quarter" idx="10"/>
          </p:nvPr>
        </p:nvSpPr>
        <p:spPr/>
        <p:txBody>
          <a:bodyPr/>
          <a:lstStyle/>
          <a:p>
            <a:fld id="{F710EC59-92A8-49D9-A266-1F666DA847F6}" type="slidenum">
              <a:rPr lang="es-ES" smtClean="0">
                <a:solidFill>
                  <a:prstClr val="black"/>
                </a:solidFill>
              </a:rPr>
              <a:pPr/>
              <a:t>9</a:t>
            </a:fld>
            <a:endParaRPr lang="es-ES">
              <a:solidFill>
                <a:prstClr val="black"/>
              </a:solidFill>
            </a:endParaRPr>
          </a:p>
        </p:txBody>
      </p:sp>
    </p:spTree>
    <p:extLst>
      <p:ext uri="{BB962C8B-B14F-4D97-AF65-F5344CB8AC3E}">
        <p14:creationId xmlns:p14="http://schemas.microsoft.com/office/powerpoint/2010/main" val="38483047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5AC89567-955D-7247-81BE-B62107995F60}" type="slidenum">
              <a:rPr lang="en-GB" smtClean="0"/>
              <a:t>13</a:t>
            </a:fld>
            <a:endParaRPr lang="en-GB"/>
          </a:p>
        </p:txBody>
      </p:sp>
    </p:spTree>
    <p:extLst>
      <p:ext uri="{BB962C8B-B14F-4D97-AF65-F5344CB8AC3E}">
        <p14:creationId xmlns:p14="http://schemas.microsoft.com/office/powerpoint/2010/main" val="1932030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2ad5811af8_0_7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0" name="Google Shape;280;g12ad5811af8_0_7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1" name="Google Shape;281;g12ad5811af8_0_71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14</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29df874304_0_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9" name="Google Shape;299;g129df874304_0_1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0" name="Google Shape;300;g129df874304_0_1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15</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34498763e2_0_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g134498763e2_0_4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8" name="Google Shape;118;g134498763e2_0_4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16</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8" Type="http://schemas.openxmlformats.org/officeDocument/2006/relationships/hyperlink" Target="https://twitter.com/eFlows4HPC" TargetMode="External"/><Relationship Id="rId3" Type="http://schemas.openxmlformats.org/officeDocument/2006/relationships/image" Target="../media/image7.svg"/><Relationship Id="rId7" Type="http://schemas.openxmlformats.org/officeDocument/2006/relationships/hyperlink" Target="http://www.eflows4hpc.eu/" TargetMode="External"/><Relationship Id="rId12" Type="http://schemas.openxmlformats.org/officeDocument/2006/relationships/hyperlink" Target="mailto:https://twitter.com/eFlows4HPC" TargetMode="External"/><Relationship Id="rId2" Type="http://schemas.openxmlformats.org/officeDocument/2006/relationships/image" Target="../media/image6.png"/><Relationship Id="rId1" Type="http://schemas.openxmlformats.org/officeDocument/2006/relationships/slideMaster" Target="../slideMasters/slideMaster2.xml"/><Relationship Id="rId6" Type="http://schemas.openxmlformats.org/officeDocument/2006/relationships/image" Target="../media/image9.emf"/><Relationship Id="rId11" Type="http://schemas.openxmlformats.org/officeDocument/2006/relationships/image" Target="../media/image11.emf"/><Relationship Id="rId5" Type="http://schemas.openxmlformats.org/officeDocument/2006/relationships/image" Target="../media/image5.jpeg"/><Relationship Id="rId10" Type="http://schemas.openxmlformats.org/officeDocument/2006/relationships/hyperlink" Target="http://www.linkedin.com/company/eflows4hpc" TargetMode="External"/><Relationship Id="rId4" Type="http://schemas.openxmlformats.org/officeDocument/2006/relationships/image" Target="../media/image8.jpeg"/><Relationship Id="rId9" Type="http://schemas.openxmlformats.org/officeDocument/2006/relationships/image" Target="../media/image10.emf"/></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s://twitter.com/eFlows4HPC" TargetMode="External"/><Relationship Id="rId3" Type="http://schemas.openxmlformats.org/officeDocument/2006/relationships/image" Target="../media/image7.svg"/><Relationship Id="rId7" Type="http://schemas.openxmlformats.org/officeDocument/2006/relationships/hyperlink" Target="http://www.eflows4hpc.eu/" TargetMode="External"/><Relationship Id="rId12" Type="http://schemas.openxmlformats.org/officeDocument/2006/relationships/hyperlink" Target="mailto:https://twitter.com/eFlows4HPC" TargetMode="External"/><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9.emf"/><Relationship Id="rId11" Type="http://schemas.openxmlformats.org/officeDocument/2006/relationships/image" Target="../media/image11.emf"/><Relationship Id="rId5" Type="http://schemas.openxmlformats.org/officeDocument/2006/relationships/image" Target="../media/image5.jpeg"/><Relationship Id="rId10" Type="http://schemas.openxmlformats.org/officeDocument/2006/relationships/hyperlink" Target="http://www.linkedin.com/company/eflows4hpc" TargetMode="External"/><Relationship Id="rId4" Type="http://schemas.openxmlformats.org/officeDocument/2006/relationships/image" Target="../media/image8.jpeg"/><Relationship Id="rId9" Type="http://schemas.openxmlformats.org/officeDocument/2006/relationships/image" Target="../media/image10.emf"/></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slide title">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CE65266C-CE5D-434F-B02D-4D1185A147CA}"/>
              </a:ext>
            </a:extLst>
          </p:cNvPr>
          <p:cNvPicPr>
            <a:picLocks noChangeAspect="1"/>
          </p:cNvPicPr>
          <p:nvPr userDrawn="1"/>
        </p:nvPicPr>
        <p:blipFill>
          <a:blip r:embed="rId2"/>
          <a:stretch>
            <a:fillRect/>
          </a:stretch>
        </p:blipFill>
        <p:spPr>
          <a:xfrm>
            <a:off x="0" y="5056715"/>
            <a:ext cx="9144000" cy="86785"/>
          </a:xfrm>
          <a:prstGeom prst="rect">
            <a:avLst/>
          </a:prstGeom>
        </p:spPr>
      </p:pic>
      <p:pic>
        <p:nvPicPr>
          <p:cNvPr id="18" name="Imagen 17">
            <a:extLst>
              <a:ext uri="{FF2B5EF4-FFF2-40B4-BE49-F238E27FC236}">
                <a16:creationId xmlns:a16="http://schemas.microsoft.com/office/drawing/2014/main" id="{24B8BDE7-A80A-994E-8396-93F182C4BEA2}"/>
              </a:ext>
            </a:extLst>
          </p:cNvPr>
          <p:cNvPicPr>
            <a:picLocks noChangeAspect="1"/>
          </p:cNvPicPr>
          <p:nvPr userDrawn="1"/>
        </p:nvPicPr>
        <p:blipFill>
          <a:blip r:embed="rId3"/>
          <a:stretch>
            <a:fillRect/>
          </a:stretch>
        </p:blipFill>
        <p:spPr>
          <a:xfrm>
            <a:off x="-1" y="0"/>
            <a:ext cx="9165303" cy="2387600"/>
          </a:xfrm>
          <a:prstGeom prst="rect">
            <a:avLst/>
          </a:prstGeom>
        </p:spPr>
      </p:pic>
      <p:sp>
        <p:nvSpPr>
          <p:cNvPr id="2" name="Rectángulo 13">
            <a:extLst>
              <a:ext uri="{FF2B5EF4-FFF2-40B4-BE49-F238E27FC236}">
                <a16:creationId xmlns:a16="http://schemas.microsoft.com/office/drawing/2014/main" id="{BA064B00-7365-BE5E-6208-04BD0F5EF1AC}"/>
              </a:ext>
            </a:extLst>
          </p:cNvPr>
          <p:cNvSpPr/>
          <p:nvPr userDrawn="1"/>
        </p:nvSpPr>
        <p:spPr>
          <a:xfrm>
            <a:off x="3041582" y="4592481"/>
            <a:ext cx="5888455" cy="415498"/>
          </a:xfrm>
          <a:prstGeom prst="rect">
            <a:avLst/>
          </a:prstGeom>
        </p:spPr>
        <p:txBody>
          <a:bodyPr wrap="square">
            <a:spAutoFit/>
          </a:bodyPr>
          <a:lstStyle/>
          <a:p>
            <a:pPr>
              <a:lnSpc>
                <a:spcPct val="100000"/>
              </a:lnSpc>
            </a:pPr>
            <a:r>
              <a:rPr lang="en-US" sz="700" noProof="0" dirty="0">
                <a:solidFill>
                  <a:schemeClr val="tx1"/>
                </a:solidFill>
                <a:latin typeface="+mn-lt"/>
                <a:cs typeface="Arial" panose="020B0604020202020204" pitchFamily="34" charset="0"/>
              </a:rPr>
              <a:t>This project has received funding from the European High-Performance Computing Joint Undertaking (JU) under grant agreement No 955558. The JU receives support from the European Union’s Horizon 2020 research and innovation programme and Spain, Germany, France, Italy, Poland, Switzerland, Norway. MCIN/AEI/10.13039/501100011033 and the European Union </a:t>
            </a:r>
            <a:r>
              <a:rPr lang="en-US" sz="700" noProof="0" dirty="0" err="1">
                <a:solidFill>
                  <a:schemeClr val="tx1"/>
                </a:solidFill>
                <a:latin typeface="+mn-lt"/>
                <a:cs typeface="Arial" panose="020B0604020202020204" pitchFamily="34" charset="0"/>
              </a:rPr>
              <a:t>NextGenerationEU</a:t>
            </a:r>
            <a:r>
              <a:rPr lang="en-US" sz="700" noProof="0" dirty="0">
                <a:solidFill>
                  <a:schemeClr val="tx1"/>
                </a:solidFill>
                <a:latin typeface="+mn-lt"/>
                <a:cs typeface="Arial" panose="020B0604020202020204" pitchFamily="34" charset="0"/>
              </a:rPr>
              <a:t>/PRTR (PCI2021-121957)</a:t>
            </a:r>
          </a:p>
        </p:txBody>
      </p:sp>
      <p:pic>
        <p:nvPicPr>
          <p:cNvPr id="4" name="Picture 3">
            <a:extLst>
              <a:ext uri="{FF2B5EF4-FFF2-40B4-BE49-F238E27FC236}">
                <a16:creationId xmlns:a16="http://schemas.microsoft.com/office/drawing/2014/main" id="{4BA824A3-D401-39EF-7047-E9871FE49D0F}"/>
              </a:ext>
            </a:extLst>
          </p:cNvPr>
          <p:cNvPicPr>
            <a:picLocks noChangeAspect="1"/>
          </p:cNvPicPr>
          <p:nvPr userDrawn="1"/>
        </p:nvPicPr>
        <p:blipFill>
          <a:blip r:embed="rId4"/>
          <a:stretch>
            <a:fillRect/>
          </a:stretch>
        </p:blipFill>
        <p:spPr>
          <a:xfrm>
            <a:off x="1203157" y="4579493"/>
            <a:ext cx="1838425" cy="428486"/>
          </a:xfrm>
          <a:prstGeom prst="rect">
            <a:avLst/>
          </a:prstGeom>
        </p:spPr>
      </p:pic>
    </p:spTree>
    <p:extLst>
      <p:ext uri="{BB962C8B-B14F-4D97-AF65-F5344CB8AC3E}">
        <p14:creationId xmlns:p14="http://schemas.microsoft.com/office/powerpoint/2010/main" val="3850003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ide1">
    <p:spTree>
      <p:nvGrpSpPr>
        <p:cNvPr id="1" name=""/>
        <p:cNvGrpSpPr/>
        <p:nvPr/>
      </p:nvGrpSpPr>
      <p:grpSpPr>
        <a:xfrm>
          <a:off x="0" y="0"/>
          <a:ext cx="0" cy="0"/>
          <a:chOff x="0" y="0"/>
          <a:chExt cx="0" cy="0"/>
        </a:xfrm>
      </p:grpSpPr>
      <p:sp>
        <p:nvSpPr>
          <p:cNvPr id="6" name="Título 1">
            <a:extLst>
              <a:ext uri="{FF2B5EF4-FFF2-40B4-BE49-F238E27FC236}">
                <a16:creationId xmlns:a16="http://schemas.microsoft.com/office/drawing/2014/main" id="{FE171FF3-CEF5-8C42-8915-66BF36F8D760}"/>
              </a:ext>
            </a:extLst>
          </p:cNvPr>
          <p:cNvSpPr>
            <a:spLocks noGrp="1"/>
          </p:cNvSpPr>
          <p:nvPr>
            <p:ph type="title" hasCustomPrompt="1"/>
          </p:nvPr>
        </p:nvSpPr>
        <p:spPr>
          <a:xfrm>
            <a:off x="449579" y="224709"/>
            <a:ext cx="6568350" cy="434026"/>
          </a:xfrm>
          <a:prstGeom prst="rect">
            <a:avLst/>
          </a:prstGeom>
        </p:spPr>
        <p:txBody>
          <a:bodyPr>
            <a:normAutofit/>
          </a:bodyPr>
          <a:lstStyle>
            <a:lvl1pPr algn="l">
              <a:defRPr sz="2400" b="0" i="0" baseline="0">
                <a:solidFill>
                  <a:schemeClr val="accent1"/>
                </a:solidFill>
                <a:latin typeface="+mn-lt"/>
                <a:cs typeface="Verdana"/>
              </a:defRPr>
            </a:lvl1pPr>
          </a:lstStyle>
          <a:p>
            <a:r>
              <a:rPr lang="en-US" noProof="0" dirty="0"/>
              <a:t>Title table</a:t>
            </a:r>
          </a:p>
        </p:txBody>
      </p:sp>
      <p:sp>
        <p:nvSpPr>
          <p:cNvPr id="7" name="Marcador de contenido 2">
            <a:extLst>
              <a:ext uri="{FF2B5EF4-FFF2-40B4-BE49-F238E27FC236}">
                <a16:creationId xmlns:a16="http://schemas.microsoft.com/office/drawing/2014/main" id="{0C163939-C1FA-FC43-8210-621EB597C2D0}"/>
              </a:ext>
            </a:extLst>
          </p:cNvPr>
          <p:cNvSpPr>
            <a:spLocks noGrp="1"/>
          </p:cNvSpPr>
          <p:nvPr>
            <p:ph idx="1" hasCustomPrompt="1"/>
          </p:nvPr>
        </p:nvSpPr>
        <p:spPr>
          <a:xfrm>
            <a:off x="449579" y="1100896"/>
            <a:ext cx="3976760" cy="546305"/>
          </a:xfrm>
          <a:prstGeom prst="rect">
            <a:avLst/>
          </a:prstGeom>
        </p:spPr>
        <p:txBody>
          <a:bodyPr/>
          <a:lstStyle>
            <a:lvl1pPr marL="0" indent="0">
              <a:buClr>
                <a:schemeClr val="accent1"/>
              </a:buClr>
              <a:buFont typeface="Arial" panose="020B0604020202020204" pitchFamily="34" charset="0"/>
              <a:buNone/>
              <a:defRPr sz="2000" b="1" i="0" baseline="0">
                <a:solidFill>
                  <a:schemeClr val="tx1">
                    <a:lumMod val="65000"/>
                    <a:lumOff val="35000"/>
                  </a:schemeClr>
                </a:solidFill>
                <a:latin typeface="+mn-lt"/>
                <a:cs typeface="Arial" panose="020B0604020202020204" pitchFamily="34" charset="0"/>
              </a:defRPr>
            </a:lvl1pPr>
            <a:lvl2pPr marL="800100" indent="-342900">
              <a:buClr>
                <a:schemeClr val="accent1"/>
              </a:buClr>
              <a:buFont typeface="Arial" panose="020B0604020202020204" pitchFamily="34" charset="0"/>
              <a:buChar char="•"/>
              <a:defRPr sz="2000" b="0" i="0" baseline="0">
                <a:solidFill>
                  <a:schemeClr val="tx1">
                    <a:lumMod val="65000"/>
                    <a:lumOff val="35000"/>
                  </a:schemeClr>
                </a:solidFill>
                <a:latin typeface="Myriad Pro" panose="020B0503030403020204" pitchFamily="34" charset="0"/>
                <a:cs typeface="Arial" panose="020B0604020202020204" pitchFamily="34" charset="0"/>
              </a:defRPr>
            </a:lvl2pPr>
            <a:lvl3pPr marL="1200150" indent="-285750">
              <a:buClr>
                <a:schemeClr val="accent1"/>
              </a:buClr>
              <a:buFont typeface="Arial" panose="020B0604020202020204" pitchFamily="34" charset="0"/>
              <a:buChar char="•"/>
              <a:defRPr sz="1800" b="0" i="0">
                <a:solidFill>
                  <a:schemeClr val="tx1">
                    <a:lumMod val="65000"/>
                    <a:lumOff val="35000"/>
                  </a:schemeClr>
                </a:solidFill>
                <a:latin typeface="Myriad Pro" panose="020B0503030403020204" pitchFamily="34" charset="0"/>
                <a:cs typeface="Arial" panose="020B0604020202020204" pitchFamily="34" charset="0"/>
              </a:defRPr>
            </a:lvl3pPr>
            <a:lvl4pPr marL="1600200" indent="-228600">
              <a:buClr>
                <a:srgbClr val="37A5AE"/>
              </a:buClr>
              <a:buFont typeface="Wingdings" charset="2"/>
              <a:buChar char="ü"/>
              <a:defRPr sz="1500" b="0" i="0">
                <a:latin typeface="Helvetica Neue"/>
                <a:cs typeface="Helvetica Neue"/>
              </a:defRPr>
            </a:lvl4pPr>
            <a:lvl5pPr marL="2057400" indent="-228600">
              <a:buClr>
                <a:srgbClr val="3F6BA3"/>
              </a:buClr>
              <a:buFont typeface="Wingdings" charset="2"/>
              <a:buChar char="ü"/>
              <a:defRPr sz="1500" b="0" i="0">
                <a:latin typeface="Helvetica Neue"/>
                <a:cs typeface="Helvetica Neue"/>
              </a:defRPr>
            </a:lvl5pPr>
          </a:lstStyle>
          <a:p>
            <a:pPr lvl="0"/>
            <a:r>
              <a:rPr lang="en-US" noProof="0" dirty="0"/>
              <a:t>Table</a:t>
            </a:r>
          </a:p>
        </p:txBody>
      </p:sp>
      <p:sp>
        <p:nvSpPr>
          <p:cNvPr id="9" name="Marcador de número de diapositiva 2">
            <a:extLst>
              <a:ext uri="{FF2B5EF4-FFF2-40B4-BE49-F238E27FC236}">
                <a16:creationId xmlns:a16="http://schemas.microsoft.com/office/drawing/2014/main" id="{0AB2E753-41F1-8B44-9F2B-6A6959B26CC3}"/>
              </a:ext>
            </a:extLst>
          </p:cNvPr>
          <p:cNvSpPr txBox="1">
            <a:spLocks/>
          </p:cNvSpPr>
          <p:nvPr userDrawn="1"/>
        </p:nvSpPr>
        <p:spPr>
          <a:xfrm>
            <a:off x="449579" y="4747433"/>
            <a:ext cx="1229029" cy="290812"/>
          </a:xfrm>
          <a:prstGeom prst="rect">
            <a:avLst/>
          </a:prstGeom>
        </p:spPr>
        <p:txBody>
          <a:bodyPr vert="horz" lIns="91440" tIns="45720" rIns="91440" bIns="45720" rtlCol="0" anchor="ctr"/>
          <a:lstStyle>
            <a:defPPr>
              <a:defRPr lang="ca-ES"/>
            </a:defPPr>
            <a:lvl1pPr marL="0" algn="r" defTabSz="685800" rtl="0" eaLnBrk="1" latinLnBrk="0" hangingPunct="1">
              <a:defRPr sz="1000" b="1" kern="1200">
                <a:solidFill>
                  <a:schemeClr val="bg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747F1688-19F0-1A4E-9A2D-4CC614ECF7BF}" type="slidenum">
              <a:rPr lang="es-ES" sz="900" b="0" i="0" smtClean="0">
                <a:solidFill>
                  <a:schemeClr val="tx1">
                    <a:lumMod val="50000"/>
                    <a:lumOff val="50000"/>
                  </a:schemeClr>
                </a:solidFill>
                <a:latin typeface="+mn-lt"/>
              </a:rPr>
              <a:pPr algn="l"/>
              <a:t>‹#›</a:t>
            </a:fld>
            <a:r>
              <a:rPr lang="es-ES" sz="900" b="0" i="0" dirty="0">
                <a:solidFill>
                  <a:schemeClr val="tx1">
                    <a:lumMod val="50000"/>
                    <a:lumOff val="50000"/>
                  </a:schemeClr>
                </a:solidFill>
                <a:latin typeface="+mn-lt"/>
              </a:rPr>
              <a:t> - GECON 201</a:t>
            </a:r>
          </a:p>
        </p:txBody>
      </p:sp>
      <p:sp>
        <p:nvSpPr>
          <p:cNvPr id="10" name="Rectángulo 9">
            <a:extLst>
              <a:ext uri="{FF2B5EF4-FFF2-40B4-BE49-F238E27FC236}">
                <a16:creationId xmlns:a16="http://schemas.microsoft.com/office/drawing/2014/main" id="{EE995F07-D70C-2E42-A1C1-D2AF6001BFB3}"/>
              </a:ext>
            </a:extLst>
          </p:cNvPr>
          <p:cNvSpPr/>
          <p:nvPr userDrawn="1"/>
        </p:nvSpPr>
        <p:spPr>
          <a:xfrm>
            <a:off x="7997985" y="4807413"/>
            <a:ext cx="947895" cy="230832"/>
          </a:xfrm>
          <a:prstGeom prst="rect">
            <a:avLst/>
          </a:prstGeom>
        </p:spPr>
        <p:txBody>
          <a:bodyPr wrap="square">
            <a:spAutoFit/>
          </a:bodyPr>
          <a:lstStyle/>
          <a:p>
            <a:pPr algn="ctr"/>
            <a:r>
              <a:rPr lang="es-ES" sz="900" b="1" i="0" dirty="0">
                <a:solidFill>
                  <a:schemeClr val="tx1">
                    <a:lumMod val="50000"/>
                    <a:lumOff val="50000"/>
                  </a:schemeClr>
                </a:solidFill>
                <a:latin typeface="+mn-lt"/>
                <a:cs typeface="Verdana"/>
              </a:rPr>
              <a:t>21/09/2021</a:t>
            </a:r>
          </a:p>
        </p:txBody>
      </p:sp>
      <p:pic>
        <p:nvPicPr>
          <p:cNvPr id="8" name="Imagen 7">
            <a:extLst>
              <a:ext uri="{FF2B5EF4-FFF2-40B4-BE49-F238E27FC236}">
                <a16:creationId xmlns:a16="http://schemas.microsoft.com/office/drawing/2014/main" id="{20373C6B-C092-4C4F-B794-10324D06D014}"/>
              </a:ext>
            </a:extLst>
          </p:cNvPr>
          <p:cNvPicPr>
            <a:picLocks noChangeAspect="1"/>
          </p:cNvPicPr>
          <p:nvPr userDrawn="1"/>
        </p:nvPicPr>
        <p:blipFill>
          <a:blip r:embed="rId2"/>
          <a:stretch>
            <a:fillRect/>
          </a:stretch>
        </p:blipFill>
        <p:spPr>
          <a:xfrm>
            <a:off x="0" y="5044840"/>
            <a:ext cx="9144000" cy="86785"/>
          </a:xfrm>
          <a:prstGeom prst="rect">
            <a:avLst/>
          </a:prstGeom>
        </p:spPr>
      </p:pic>
      <p:pic>
        <p:nvPicPr>
          <p:cNvPr id="3" name="Imagen 2">
            <a:extLst>
              <a:ext uri="{FF2B5EF4-FFF2-40B4-BE49-F238E27FC236}">
                <a16:creationId xmlns:a16="http://schemas.microsoft.com/office/drawing/2014/main" id="{CCEF49D2-3E44-B343-9440-FA18E6F477CD}"/>
              </a:ext>
            </a:extLst>
          </p:cNvPr>
          <p:cNvPicPr>
            <a:picLocks noChangeAspect="1"/>
          </p:cNvPicPr>
          <p:nvPr userDrawn="1"/>
        </p:nvPicPr>
        <p:blipFill rotWithShape="1">
          <a:blip r:embed="rId3"/>
          <a:srcRect l="5709" t="23415" r="9758" b="19772"/>
          <a:stretch/>
        </p:blipFill>
        <p:spPr>
          <a:xfrm>
            <a:off x="7330838" y="145893"/>
            <a:ext cx="1733797" cy="591659"/>
          </a:xfrm>
          <a:prstGeom prst="rect">
            <a:avLst/>
          </a:prstGeom>
        </p:spPr>
      </p:pic>
    </p:spTree>
    <p:extLst>
      <p:ext uri="{BB962C8B-B14F-4D97-AF65-F5344CB8AC3E}">
        <p14:creationId xmlns:p14="http://schemas.microsoft.com/office/powerpoint/2010/main" val="2304806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separator">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A99CA998-1813-B54E-A05F-A7F3E9E0DB7E}"/>
              </a:ext>
            </a:extLst>
          </p:cNvPr>
          <p:cNvSpPr>
            <a:spLocks noGrp="1"/>
          </p:cNvSpPr>
          <p:nvPr>
            <p:ph type="sldNum" sz="quarter" idx="11"/>
          </p:nvPr>
        </p:nvSpPr>
        <p:spPr>
          <a:xfrm>
            <a:off x="6168192" y="6003266"/>
            <a:ext cx="2057400" cy="273844"/>
          </a:xfrm>
        </p:spPr>
        <p:txBody>
          <a:bodyPr/>
          <a:lstStyle/>
          <a:p>
            <a:fld id="{22BEB8B8-AB66-0D4A-92EE-378C12FDC4EA}" type="slidenum">
              <a:rPr lang="ca-ES"/>
              <a:t>‹#›</a:t>
            </a:fld>
            <a:endParaRPr lang="ca-ES"/>
          </a:p>
        </p:txBody>
      </p:sp>
      <p:sp>
        <p:nvSpPr>
          <p:cNvPr id="15" name="Rectángulo 14">
            <a:extLst>
              <a:ext uri="{FF2B5EF4-FFF2-40B4-BE49-F238E27FC236}">
                <a16:creationId xmlns:a16="http://schemas.microsoft.com/office/drawing/2014/main" id="{3E3BE89C-7515-8D48-8837-1FD328C9E970}"/>
              </a:ext>
            </a:extLst>
          </p:cNvPr>
          <p:cNvSpPr/>
          <p:nvPr userDrawn="1"/>
        </p:nvSpPr>
        <p:spPr>
          <a:xfrm>
            <a:off x="320634" y="2068872"/>
            <a:ext cx="8823366" cy="9300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1"/>
              </a:solidFill>
            </a:endParaRPr>
          </a:p>
        </p:txBody>
      </p:sp>
      <p:pic>
        <p:nvPicPr>
          <p:cNvPr id="9" name="Imagen 8">
            <a:extLst>
              <a:ext uri="{FF2B5EF4-FFF2-40B4-BE49-F238E27FC236}">
                <a16:creationId xmlns:a16="http://schemas.microsoft.com/office/drawing/2014/main" id="{9EB600BA-DD44-2C48-9053-FB0239ABFE7B}"/>
              </a:ext>
            </a:extLst>
          </p:cNvPr>
          <p:cNvPicPr>
            <a:picLocks noChangeAspect="1"/>
          </p:cNvPicPr>
          <p:nvPr userDrawn="1"/>
        </p:nvPicPr>
        <p:blipFill rotWithShape="1">
          <a:blip r:embed="rId2"/>
          <a:srcRect l="2876" t="810" r="4566" b="41530"/>
          <a:stretch/>
        </p:blipFill>
        <p:spPr>
          <a:xfrm rot="10800000">
            <a:off x="-1" y="3350385"/>
            <a:ext cx="9143998" cy="1808291"/>
          </a:xfrm>
          <a:prstGeom prst="rect">
            <a:avLst/>
          </a:prstGeom>
        </p:spPr>
      </p:pic>
      <p:pic>
        <p:nvPicPr>
          <p:cNvPr id="11" name="Imagen 10">
            <a:extLst>
              <a:ext uri="{FF2B5EF4-FFF2-40B4-BE49-F238E27FC236}">
                <a16:creationId xmlns:a16="http://schemas.microsoft.com/office/drawing/2014/main" id="{01B6C344-1771-804A-B280-1F1E630D68EE}"/>
              </a:ext>
            </a:extLst>
          </p:cNvPr>
          <p:cNvPicPr>
            <a:picLocks noChangeAspect="1"/>
          </p:cNvPicPr>
          <p:nvPr userDrawn="1"/>
        </p:nvPicPr>
        <p:blipFill rotWithShape="1">
          <a:blip r:embed="rId2"/>
          <a:srcRect l="3229" r="3837" b="50774"/>
          <a:stretch/>
        </p:blipFill>
        <p:spPr>
          <a:xfrm>
            <a:off x="1" y="2"/>
            <a:ext cx="9143999" cy="1543790"/>
          </a:xfrm>
          <a:prstGeom prst="rect">
            <a:avLst/>
          </a:prstGeom>
        </p:spPr>
      </p:pic>
      <p:sp>
        <p:nvSpPr>
          <p:cNvPr id="13" name="Título 1">
            <a:extLst>
              <a:ext uri="{FF2B5EF4-FFF2-40B4-BE49-F238E27FC236}">
                <a16:creationId xmlns:a16="http://schemas.microsoft.com/office/drawing/2014/main" id="{AD2EDF6B-5006-F54F-B832-AB3439B43D7C}"/>
              </a:ext>
            </a:extLst>
          </p:cNvPr>
          <p:cNvSpPr>
            <a:spLocks noGrp="1"/>
          </p:cNvSpPr>
          <p:nvPr>
            <p:ph type="title" hasCustomPrompt="1"/>
          </p:nvPr>
        </p:nvSpPr>
        <p:spPr>
          <a:xfrm>
            <a:off x="2915" y="2180262"/>
            <a:ext cx="9144000" cy="958041"/>
          </a:xfrm>
          <a:prstGeom prst="rect">
            <a:avLst/>
          </a:prstGeom>
        </p:spPr>
        <p:txBody>
          <a:bodyPr anchor="t"/>
          <a:lstStyle>
            <a:lvl1pPr algn="ctr">
              <a:lnSpc>
                <a:spcPct val="110000"/>
              </a:lnSpc>
              <a:defRPr sz="3600" b="1" i="0" cap="all" spc="0" baseline="0">
                <a:solidFill>
                  <a:schemeClr val="tx1">
                    <a:lumMod val="50000"/>
                    <a:lumOff val="50000"/>
                  </a:schemeClr>
                </a:solidFill>
                <a:latin typeface="+mn-lt"/>
                <a:cs typeface="Myriad Pro" panose="020B0503030403020204" pitchFamily="34" charset="0"/>
              </a:defRPr>
            </a:lvl1pPr>
          </a:lstStyle>
          <a:p>
            <a:r>
              <a:rPr lang="es-ES" dirty="0"/>
              <a:t>SEPARATOR  SLIDE</a:t>
            </a:r>
          </a:p>
        </p:txBody>
      </p:sp>
      <p:sp>
        <p:nvSpPr>
          <p:cNvPr id="14" name="Marcador de fecha 2">
            <a:extLst>
              <a:ext uri="{FF2B5EF4-FFF2-40B4-BE49-F238E27FC236}">
                <a16:creationId xmlns:a16="http://schemas.microsoft.com/office/drawing/2014/main" id="{B8FD8477-D610-CE47-A95E-E5D03D4D8151}"/>
              </a:ext>
            </a:extLst>
          </p:cNvPr>
          <p:cNvSpPr>
            <a:spLocks noGrp="1"/>
          </p:cNvSpPr>
          <p:nvPr>
            <p:ph type="dt" sz="half" idx="10"/>
          </p:nvPr>
        </p:nvSpPr>
        <p:spPr>
          <a:xfrm>
            <a:off x="628650" y="4767263"/>
            <a:ext cx="2057400" cy="273844"/>
          </a:xfrm>
        </p:spPr>
        <p:txBody>
          <a:bodyPr/>
          <a:lstStyle/>
          <a:p>
            <a:fld id="{922BE7BF-CCED-F744-8B50-9C71D8728E1E}" type="datetimeFigureOut">
              <a:rPr lang="ca-ES"/>
              <a:t>3/5/23</a:t>
            </a:fld>
            <a:endParaRPr lang="ca-ES" dirty="0"/>
          </a:p>
        </p:txBody>
      </p:sp>
    </p:spTree>
    <p:extLst>
      <p:ext uri="{BB962C8B-B14F-4D97-AF65-F5344CB8AC3E}">
        <p14:creationId xmlns:p14="http://schemas.microsoft.com/office/powerpoint/2010/main" val="17543074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lide thanks">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944471"/>
            <a:ext cx="9144000" cy="947363"/>
          </a:xfrm>
          <a:prstGeom prst="rect">
            <a:avLst/>
          </a:prstGeom>
        </p:spPr>
        <p:txBody>
          <a:bodyPr anchor="b"/>
          <a:lstStyle>
            <a:lvl1pPr algn="ctr">
              <a:defRPr sz="5400">
                <a:solidFill>
                  <a:schemeClr val="accent1"/>
                </a:solidFill>
                <a:latin typeface="+mn-lt"/>
                <a:ea typeface="Microsoft YaHei" panose="020B0503020204020204" pitchFamily="34" charset="-122"/>
              </a:defRPr>
            </a:lvl1pPr>
          </a:lstStyle>
          <a:p>
            <a:r>
              <a:rPr lang="es-ES" dirty="0"/>
              <a:t>THANKS</a:t>
            </a:r>
            <a:endParaRPr lang="en-US" dirty="0"/>
          </a:p>
        </p:txBody>
      </p:sp>
      <p:pic>
        <p:nvPicPr>
          <p:cNvPr id="15" name="Gráfico 14">
            <a:extLst>
              <a:ext uri="{FF2B5EF4-FFF2-40B4-BE49-F238E27FC236}">
                <a16:creationId xmlns:a16="http://schemas.microsoft.com/office/drawing/2014/main" id="{EFFDB3E9-9F85-4F42-88B0-245BA44F8027}"/>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2045" r="2687" b="20537"/>
          <a:stretch/>
        </p:blipFill>
        <p:spPr>
          <a:xfrm>
            <a:off x="2743128" y="2081209"/>
            <a:ext cx="3714233" cy="1313305"/>
          </a:xfrm>
          <a:prstGeom prst="rect">
            <a:avLst/>
          </a:prstGeom>
        </p:spPr>
      </p:pic>
      <p:pic>
        <p:nvPicPr>
          <p:cNvPr id="16" name="Imagen 15">
            <a:extLst>
              <a:ext uri="{FF2B5EF4-FFF2-40B4-BE49-F238E27FC236}">
                <a16:creationId xmlns:a16="http://schemas.microsoft.com/office/drawing/2014/main" id="{F4B0EFDE-E6E4-924B-B2B0-0CD28EBCB16F}"/>
              </a:ext>
            </a:extLst>
          </p:cNvPr>
          <p:cNvPicPr>
            <a:picLocks noChangeAspect="1"/>
          </p:cNvPicPr>
          <p:nvPr userDrawn="1"/>
        </p:nvPicPr>
        <p:blipFill rotWithShape="1">
          <a:blip r:embed="rId4"/>
          <a:srcRect l="4958" t="41890" r="6256" b="49684"/>
          <a:stretch/>
        </p:blipFill>
        <p:spPr>
          <a:xfrm>
            <a:off x="-2" y="-1"/>
            <a:ext cx="9144001" cy="356261"/>
          </a:xfrm>
          <a:prstGeom prst="rect">
            <a:avLst/>
          </a:prstGeom>
        </p:spPr>
      </p:pic>
      <p:pic>
        <p:nvPicPr>
          <p:cNvPr id="18" name="Imagen 17">
            <a:extLst>
              <a:ext uri="{FF2B5EF4-FFF2-40B4-BE49-F238E27FC236}">
                <a16:creationId xmlns:a16="http://schemas.microsoft.com/office/drawing/2014/main" id="{6DF8A917-6E19-674E-BF03-A0E8198273E2}"/>
              </a:ext>
            </a:extLst>
          </p:cNvPr>
          <p:cNvPicPr>
            <a:picLocks noChangeAspect="1"/>
          </p:cNvPicPr>
          <p:nvPr userDrawn="1"/>
        </p:nvPicPr>
        <p:blipFill rotWithShape="1">
          <a:blip r:embed="rId5"/>
          <a:srcRect l="2876" t="810" r="4448" b="52685"/>
          <a:stretch/>
        </p:blipFill>
        <p:spPr>
          <a:xfrm rot="10800000">
            <a:off x="0" y="3690850"/>
            <a:ext cx="9143999" cy="1458451"/>
          </a:xfrm>
          <a:prstGeom prst="rect">
            <a:avLst/>
          </a:prstGeom>
        </p:spPr>
      </p:pic>
      <p:pic>
        <p:nvPicPr>
          <p:cNvPr id="19" name="Imagen 18">
            <a:extLst>
              <a:ext uri="{FF2B5EF4-FFF2-40B4-BE49-F238E27FC236}">
                <a16:creationId xmlns:a16="http://schemas.microsoft.com/office/drawing/2014/main" id="{6CFFBAFF-BA40-324B-8F59-859FFC72440C}"/>
              </a:ext>
            </a:extLst>
          </p:cNvPr>
          <p:cNvPicPr>
            <a:picLocks noChangeAspect="1"/>
          </p:cNvPicPr>
          <p:nvPr userDrawn="1"/>
        </p:nvPicPr>
        <p:blipFill>
          <a:blip r:embed="rId6"/>
          <a:stretch>
            <a:fillRect/>
          </a:stretch>
        </p:blipFill>
        <p:spPr>
          <a:xfrm>
            <a:off x="1406615" y="4688228"/>
            <a:ext cx="364154" cy="242769"/>
          </a:xfrm>
          <a:prstGeom prst="rect">
            <a:avLst/>
          </a:prstGeom>
        </p:spPr>
      </p:pic>
      <p:sp>
        <p:nvSpPr>
          <p:cNvPr id="20" name="Rectángulo 19">
            <a:extLst>
              <a:ext uri="{FF2B5EF4-FFF2-40B4-BE49-F238E27FC236}">
                <a16:creationId xmlns:a16="http://schemas.microsoft.com/office/drawing/2014/main" id="{34D237DD-B890-774E-B41C-AF7119140962}"/>
              </a:ext>
            </a:extLst>
          </p:cNvPr>
          <p:cNvSpPr/>
          <p:nvPr userDrawn="1"/>
        </p:nvSpPr>
        <p:spPr>
          <a:xfrm>
            <a:off x="1783085" y="4663951"/>
            <a:ext cx="6641114" cy="307777"/>
          </a:xfrm>
          <a:prstGeom prst="rect">
            <a:avLst/>
          </a:prstGeom>
        </p:spPr>
        <p:txBody>
          <a:bodyPr wrap="square">
            <a:spAutoFit/>
          </a:bodyPr>
          <a:lstStyle/>
          <a:p>
            <a:pPr>
              <a:lnSpc>
                <a:spcPct val="100000"/>
              </a:lnSpc>
            </a:pPr>
            <a:r>
              <a:rPr lang="en-US" sz="700" noProof="0" dirty="0">
                <a:solidFill>
                  <a:schemeClr val="tx1"/>
                </a:solidFill>
                <a:latin typeface="+mn-lt"/>
                <a:cs typeface="Arial" panose="020B0604020202020204" pitchFamily="34" charset="0"/>
              </a:rPr>
              <a:t>This project has received funding from the European High-Performance Computing Joint Undertaking (JU) under grant agreement No 955558. The JU receives support from the European Union’s Horizon 2020 research and innovation programme and Spain, Germany, France, Italy, Poland, Switzerland, Norway.  </a:t>
            </a:r>
          </a:p>
        </p:txBody>
      </p:sp>
      <p:sp>
        <p:nvSpPr>
          <p:cNvPr id="21" name="Rectángulo 20">
            <a:extLst>
              <a:ext uri="{FF2B5EF4-FFF2-40B4-BE49-F238E27FC236}">
                <a16:creationId xmlns:a16="http://schemas.microsoft.com/office/drawing/2014/main" id="{2C3EE9F5-0EE2-9B4F-A005-CE159618027E}"/>
              </a:ext>
            </a:extLst>
          </p:cNvPr>
          <p:cNvSpPr/>
          <p:nvPr userDrawn="1"/>
        </p:nvSpPr>
        <p:spPr>
          <a:xfrm>
            <a:off x="3797509" y="3824075"/>
            <a:ext cx="1712520" cy="300082"/>
          </a:xfrm>
          <a:prstGeom prst="rect">
            <a:avLst/>
          </a:prstGeom>
        </p:spPr>
        <p:txBody>
          <a:bodyPr wrap="none">
            <a:spAutoFit/>
          </a:bodyPr>
          <a:lstStyle/>
          <a:p>
            <a:r>
              <a:rPr lang="es-ES" b="1" dirty="0">
                <a:solidFill>
                  <a:schemeClr val="tx1">
                    <a:lumMod val="50000"/>
                    <a:lumOff val="50000"/>
                  </a:schemeClr>
                </a:solidFill>
                <a:latin typeface="+mn-lt"/>
                <a:hlinkClick r:id="rId7"/>
              </a:rPr>
              <a:t>www.eFlows4HPC.eu</a:t>
            </a:r>
            <a:endParaRPr lang="es-ES" b="1" dirty="0">
              <a:solidFill>
                <a:schemeClr val="tx1">
                  <a:lumMod val="50000"/>
                  <a:lumOff val="50000"/>
                </a:schemeClr>
              </a:solidFill>
              <a:latin typeface="+mn-lt"/>
            </a:endParaRPr>
          </a:p>
        </p:txBody>
      </p:sp>
      <p:pic>
        <p:nvPicPr>
          <p:cNvPr id="22" name="Imagen 21">
            <a:hlinkClick r:id="rId8" highlightClick="1"/>
            <a:hlinkHover r:id="rId8" highlightClick="1"/>
            <a:extLst>
              <a:ext uri="{FF2B5EF4-FFF2-40B4-BE49-F238E27FC236}">
                <a16:creationId xmlns:a16="http://schemas.microsoft.com/office/drawing/2014/main" id="{696EDF05-8693-3642-8164-ADC178A763AE}"/>
              </a:ext>
            </a:extLst>
          </p:cNvPr>
          <p:cNvPicPr>
            <a:picLocks noChangeAspect="1"/>
          </p:cNvPicPr>
          <p:nvPr userDrawn="1"/>
        </p:nvPicPr>
        <p:blipFill>
          <a:blip r:embed="rId9"/>
          <a:stretch>
            <a:fillRect/>
          </a:stretch>
        </p:blipFill>
        <p:spPr>
          <a:xfrm>
            <a:off x="3278293" y="4266438"/>
            <a:ext cx="256789" cy="256789"/>
          </a:xfrm>
          <a:prstGeom prst="rect">
            <a:avLst/>
          </a:prstGeom>
        </p:spPr>
      </p:pic>
      <p:pic>
        <p:nvPicPr>
          <p:cNvPr id="23" name="Imagen 22">
            <a:hlinkClick r:id="rId10" highlightClick="1"/>
            <a:hlinkHover r:id="rId10"/>
            <a:extLst>
              <a:ext uri="{FF2B5EF4-FFF2-40B4-BE49-F238E27FC236}">
                <a16:creationId xmlns:a16="http://schemas.microsoft.com/office/drawing/2014/main" id="{6137B883-4426-084F-8EEB-865082A93D10}"/>
              </a:ext>
            </a:extLst>
          </p:cNvPr>
          <p:cNvPicPr>
            <a:picLocks noChangeAspect="1"/>
          </p:cNvPicPr>
          <p:nvPr userDrawn="1"/>
        </p:nvPicPr>
        <p:blipFill>
          <a:blip r:embed="rId11"/>
          <a:stretch>
            <a:fillRect/>
          </a:stretch>
        </p:blipFill>
        <p:spPr>
          <a:xfrm>
            <a:off x="4669593" y="4264000"/>
            <a:ext cx="256789" cy="256789"/>
          </a:xfrm>
          <a:prstGeom prst="rect">
            <a:avLst/>
          </a:prstGeom>
        </p:spPr>
      </p:pic>
      <p:sp>
        <p:nvSpPr>
          <p:cNvPr id="3" name="CuadroTexto 2">
            <a:extLst>
              <a:ext uri="{FF2B5EF4-FFF2-40B4-BE49-F238E27FC236}">
                <a16:creationId xmlns:a16="http://schemas.microsoft.com/office/drawing/2014/main" id="{3F121B74-4466-6845-877A-B483264D2E24}"/>
              </a:ext>
            </a:extLst>
          </p:cNvPr>
          <p:cNvSpPr txBox="1"/>
          <p:nvPr userDrawn="1"/>
        </p:nvSpPr>
        <p:spPr>
          <a:xfrm>
            <a:off x="2416477" y="5579369"/>
            <a:ext cx="187590" cy="300082"/>
          </a:xfrm>
          <a:prstGeom prst="rect">
            <a:avLst/>
          </a:prstGeom>
          <a:noFill/>
        </p:spPr>
        <p:txBody>
          <a:bodyPr wrap="square" rtlCol="0">
            <a:spAutoFit/>
          </a:bodyPr>
          <a:lstStyle/>
          <a:p>
            <a:r>
              <a:rPr lang="es-ES" dirty="0">
                <a:solidFill>
                  <a:schemeClr val="tx1">
                    <a:lumMod val="65000"/>
                    <a:lumOff val="35000"/>
                  </a:schemeClr>
                </a:solidFill>
                <a:hlinkClick r:id="rId12"/>
              </a:rPr>
              <a:t>.</a:t>
            </a:r>
            <a:endParaRPr lang="es-ES" dirty="0">
              <a:solidFill>
                <a:schemeClr val="tx1">
                  <a:lumMod val="65000"/>
                  <a:lumOff val="35000"/>
                </a:schemeClr>
              </a:solidFill>
            </a:endParaRPr>
          </a:p>
        </p:txBody>
      </p:sp>
      <p:sp>
        <p:nvSpPr>
          <p:cNvPr id="12" name="CuadroTexto 11">
            <a:extLst>
              <a:ext uri="{FF2B5EF4-FFF2-40B4-BE49-F238E27FC236}">
                <a16:creationId xmlns:a16="http://schemas.microsoft.com/office/drawing/2014/main" id="{669ACF77-E7CC-924A-8848-B869EF100033}"/>
              </a:ext>
            </a:extLst>
          </p:cNvPr>
          <p:cNvSpPr txBox="1"/>
          <p:nvPr userDrawn="1"/>
        </p:nvSpPr>
        <p:spPr>
          <a:xfrm>
            <a:off x="3488696" y="4264000"/>
            <a:ext cx="2461831" cy="259227"/>
          </a:xfrm>
          <a:prstGeom prst="rect">
            <a:avLst/>
          </a:prstGeom>
          <a:noFill/>
        </p:spPr>
        <p:txBody>
          <a:bodyPr wrap="square" rtlCol="0">
            <a:spAutoFit/>
          </a:bodyPr>
          <a:lstStyle/>
          <a:p>
            <a:r>
              <a:rPr lang="es-ES" sz="1100" dirty="0">
                <a:latin typeface="+mn-lt"/>
              </a:rPr>
              <a:t>@eFlows4HPC</a:t>
            </a:r>
          </a:p>
        </p:txBody>
      </p:sp>
      <p:sp>
        <p:nvSpPr>
          <p:cNvPr id="13" name="CuadroTexto 12">
            <a:extLst>
              <a:ext uri="{FF2B5EF4-FFF2-40B4-BE49-F238E27FC236}">
                <a16:creationId xmlns:a16="http://schemas.microsoft.com/office/drawing/2014/main" id="{67221B8F-0DB3-BC43-BDDB-54674EB8BDBC}"/>
              </a:ext>
            </a:extLst>
          </p:cNvPr>
          <p:cNvSpPr txBox="1"/>
          <p:nvPr userDrawn="1"/>
        </p:nvSpPr>
        <p:spPr>
          <a:xfrm>
            <a:off x="4875527" y="4262795"/>
            <a:ext cx="2959217" cy="262815"/>
          </a:xfrm>
          <a:prstGeom prst="rect">
            <a:avLst/>
          </a:prstGeom>
          <a:noFill/>
        </p:spPr>
        <p:txBody>
          <a:bodyPr wrap="square" rtlCol="0">
            <a:spAutoFit/>
          </a:bodyPr>
          <a:lstStyle/>
          <a:p>
            <a:r>
              <a:rPr lang="es-ES" sz="1100" dirty="0">
                <a:latin typeface="+mn-lt"/>
              </a:rPr>
              <a:t>eFlows4HPC Project</a:t>
            </a:r>
          </a:p>
        </p:txBody>
      </p:sp>
    </p:spTree>
    <p:extLst>
      <p:ext uri="{BB962C8B-B14F-4D97-AF65-F5344CB8AC3E}">
        <p14:creationId xmlns:p14="http://schemas.microsoft.com/office/powerpoint/2010/main" val="34007494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ítulo y objeto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Marcador de título 1"/>
          <p:cNvSpPr>
            <a:spLocks noGrp="1"/>
          </p:cNvSpPr>
          <p:nvPr>
            <p:ph type="title"/>
          </p:nvPr>
        </p:nvSpPr>
        <p:spPr>
          <a:xfrm>
            <a:off x="0" y="192051"/>
            <a:ext cx="9144000" cy="600709"/>
          </a:xfrm>
          <a:prstGeom prst="rect">
            <a:avLst/>
          </a:prstGeom>
        </p:spPr>
        <p:txBody>
          <a:bodyPr vert="horz" lIns="91440" tIns="45720" rIns="91440" bIns="45720" rtlCol="0" anchor="t">
            <a:noAutofit/>
          </a:bodyPr>
          <a:lstStyle>
            <a:lvl1pPr>
              <a:defRPr b="1"/>
            </a:lvl1pPr>
          </a:lstStyle>
          <a:p>
            <a:r>
              <a:rPr lang="es-ES" dirty="0"/>
              <a:t>Haga clic para modificar el estilo de título del patrón</a:t>
            </a:r>
          </a:p>
        </p:txBody>
      </p:sp>
      <p:sp>
        <p:nvSpPr>
          <p:cNvPr id="8" name="Marcador de texto 2"/>
          <p:cNvSpPr>
            <a:spLocks noGrp="1"/>
          </p:cNvSpPr>
          <p:nvPr>
            <p:ph idx="1"/>
          </p:nvPr>
        </p:nvSpPr>
        <p:spPr>
          <a:xfrm>
            <a:off x="452743" y="1135856"/>
            <a:ext cx="8238514" cy="3496866"/>
          </a:xfrm>
          <a:prstGeom prst="rect">
            <a:avLst/>
          </a:prstGeom>
        </p:spPr>
        <p:txBody>
          <a:bodyPr vert="horz" lIns="91440" tIns="45720" rIns="91440" bIns="45720" rtlCol="0">
            <a:normAutofit/>
          </a:bodyPr>
          <a:lstStyle>
            <a:lvl1pPr>
              <a:defRPr sz="1500"/>
            </a:lvl1pPr>
            <a:lvl2pPr>
              <a:defRPr sz="1350"/>
            </a:lvl2pPr>
            <a:lvl3pPr>
              <a:defRPr sz="1200"/>
            </a:lvl3pPr>
            <a:lvl4pPr>
              <a:defRPr sz="1200"/>
            </a:lvl4pPr>
            <a:lvl5pPr>
              <a:defRPr sz="1200"/>
            </a:lvl5pPr>
          </a:lstStyle>
          <a:p>
            <a:pPr lvl="0"/>
            <a:r>
              <a:rPr lang="es-ES" dirty="0"/>
              <a:t>Editar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Tree>
    <p:extLst>
      <p:ext uri="{BB962C8B-B14F-4D97-AF65-F5344CB8AC3E}">
        <p14:creationId xmlns:p14="http://schemas.microsoft.com/office/powerpoint/2010/main" val="38049420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lide1">
  <p:cSld name="2_slide1">
    <p:spTree>
      <p:nvGrpSpPr>
        <p:cNvPr id="1" name="Shape 17"/>
        <p:cNvGrpSpPr/>
        <p:nvPr/>
      </p:nvGrpSpPr>
      <p:grpSpPr>
        <a:xfrm>
          <a:off x="0" y="0"/>
          <a:ext cx="0" cy="0"/>
          <a:chOff x="0" y="0"/>
          <a:chExt cx="0" cy="0"/>
        </a:xfrm>
      </p:grpSpPr>
      <p:sp>
        <p:nvSpPr>
          <p:cNvPr id="18" name="Google Shape;18;p98"/>
          <p:cNvSpPr txBox="1">
            <a:spLocks noGrp="1"/>
          </p:cNvSpPr>
          <p:nvPr>
            <p:ph type="title"/>
          </p:nvPr>
        </p:nvSpPr>
        <p:spPr>
          <a:xfrm>
            <a:off x="762488" y="509440"/>
            <a:ext cx="6568350" cy="434026"/>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0"/>
              </a:spcBef>
              <a:spcAft>
                <a:spcPts val="0"/>
              </a:spcAft>
              <a:buClr>
                <a:schemeClr val="accent1"/>
              </a:buClr>
              <a:buSzPts val="2400"/>
              <a:buFont typeface="Open Sans"/>
              <a:buNone/>
              <a:defRPr sz="2400" b="1" i="0" u="none" strike="noStrike" cap="none">
                <a:solidFill>
                  <a:schemeClr val="accent1"/>
                </a:solidFill>
                <a:latin typeface="Open Sans"/>
                <a:ea typeface="Open Sans"/>
                <a:cs typeface="Open Sans"/>
                <a:sym typeface="Open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9" name="Google Shape;19;p98"/>
          <p:cNvSpPr txBox="1">
            <a:spLocks noGrp="1"/>
          </p:cNvSpPr>
          <p:nvPr>
            <p:ph type="body" idx="1"/>
          </p:nvPr>
        </p:nvSpPr>
        <p:spPr>
          <a:xfrm>
            <a:off x="762487" y="1118205"/>
            <a:ext cx="7573509" cy="3423315"/>
          </a:xfrm>
          <a:prstGeom prst="rect">
            <a:avLst/>
          </a:prstGeom>
          <a:noFill/>
          <a:ln>
            <a:noFill/>
          </a:ln>
        </p:spPr>
        <p:txBody>
          <a:bodyPr spcFirstLastPara="1" wrap="square" lIns="91425" tIns="45700" rIns="91425" bIns="45700" anchor="t" anchorCtr="0">
            <a:noAutofit/>
          </a:bodyPr>
          <a:lstStyle>
            <a:lvl1pPr marL="457200" marR="0" lvl="0" indent="-355600" algn="l" rtl="0">
              <a:lnSpc>
                <a:spcPct val="90000"/>
              </a:lnSpc>
              <a:spcBef>
                <a:spcPts val="750"/>
              </a:spcBef>
              <a:spcAft>
                <a:spcPts val="0"/>
              </a:spcAft>
              <a:buClr>
                <a:schemeClr val="accent1"/>
              </a:buClr>
              <a:buSzPts val="2000"/>
              <a:buFont typeface="Arial"/>
              <a:buChar char="•"/>
              <a:defRPr sz="2000" b="1" i="0" u="none" strike="noStrike" cap="none">
                <a:solidFill>
                  <a:srgbClr val="595959"/>
                </a:solidFill>
                <a:latin typeface="Open Sans"/>
                <a:ea typeface="Open Sans"/>
                <a:cs typeface="Open Sans"/>
                <a:sym typeface="Open Sans"/>
              </a:defRPr>
            </a:lvl1pPr>
            <a:lvl2pPr marL="914400" marR="0" lvl="1" indent="-355600" algn="l" rtl="0">
              <a:lnSpc>
                <a:spcPct val="90000"/>
              </a:lnSpc>
              <a:spcBef>
                <a:spcPts val="375"/>
              </a:spcBef>
              <a:spcAft>
                <a:spcPts val="0"/>
              </a:spcAft>
              <a:buClr>
                <a:schemeClr val="accent1"/>
              </a:buClr>
              <a:buSzPts val="2000"/>
              <a:buFont typeface="Arial"/>
              <a:buChar char="•"/>
              <a:defRPr sz="2000" b="0" i="0" u="none" strike="noStrike" cap="none">
                <a:solidFill>
                  <a:srgbClr val="595959"/>
                </a:solidFill>
                <a:latin typeface="Open Sans"/>
                <a:ea typeface="Open Sans"/>
                <a:cs typeface="Open Sans"/>
                <a:sym typeface="Open Sans"/>
              </a:defRPr>
            </a:lvl2pPr>
            <a:lvl3pPr marL="1371600" marR="0" lvl="2" indent="-342900" algn="l" rtl="0">
              <a:lnSpc>
                <a:spcPct val="90000"/>
              </a:lnSpc>
              <a:spcBef>
                <a:spcPts val="375"/>
              </a:spcBef>
              <a:spcAft>
                <a:spcPts val="0"/>
              </a:spcAft>
              <a:buClr>
                <a:schemeClr val="accent1"/>
              </a:buClr>
              <a:buSzPts val="1800"/>
              <a:buFont typeface="Arial"/>
              <a:buChar char="•"/>
              <a:defRPr sz="1800" b="0" i="0" u="none" strike="noStrike" cap="none">
                <a:solidFill>
                  <a:srgbClr val="595959"/>
                </a:solidFill>
                <a:latin typeface="Open Sans"/>
                <a:ea typeface="Open Sans"/>
                <a:cs typeface="Open Sans"/>
                <a:sym typeface="Open Sans"/>
              </a:defRPr>
            </a:lvl3pPr>
            <a:lvl4pPr marL="1828800" marR="0" lvl="3" indent="-323850" algn="l" rtl="0">
              <a:lnSpc>
                <a:spcPct val="90000"/>
              </a:lnSpc>
              <a:spcBef>
                <a:spcPts val="375"/>
              </a:spcBef>
              <a:spcAft>
                <a:spcPts val="0"/>
              </a:spcAft>
              <a:buClr>
                <a:srgbClr val="37A5AE"/>
              </a:buClr>
              <a:buSzPts val="1500"/>
              <a:buFont typeface="Noto Sans Symbols"/>
              <a:buChar char="✔"/>
              <a:defRPr sz="1500" b="0" i="0" u="none" strike="noStrike" cap="none">
                <a:solidFill>
                  <a:schemeClr val="dk1"/>
                </a:solidFill>
                <a:latin typeface="Helvetica Neue"/>
                <a:ea typeface="Helvetica Neue"/>
                <a:cs typeface="Helvetica Neue"/>
                <a:sym typeface="Helvetica Neue"/>
              </a:defRPr>
            </a:lvl4pPr>
            <a:lvl5pPr marL="2286000" marR="0" lvl="4" indent="-323850" algn="l" rtl="0">
              <a:lnSpc>
                <a:spcPct val="90000"/>
              </a:lnSpc>
              <a:spcBef>
                <a:spcPts val="375"/>
              </a:spcBef>
              <a:spcAft>
                <a:spcPts val="0"/>
              </a:spcAft>
              <a:buClr>
                <a:srgbClr val="3F6BA3"/>
              </a:buClr>
              <a:buSzPts val="1500"/>
              <a:buFont typeface="Noto Sans Symbols"/>
              <a:buChar char="✔"/>
              <a:defRPr sz="1500" b="0" i="0" u="none" strike="noStrike" cap="none">
                <a:solidFill>
                  <a:schemeClr val="dk1"/>
                </a:solidFill>
                <a:latin typeface="Helvetica Neue"/>
                <a:ea typeface="Helvetica Neue"/>
                <a:cs typeface="Helvetica Neue"/>
                <a:sym typeface="Helvetica Neue"/>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0" name="Google Shape;20;p98"/>
          <p:cNvSpPr txBox="1"/>
          <p:nvPr/>
        </p:nvSpPr>
        <p:spPr>
          <a:xfrm>
            <a:off x="449579" y="4747433"/>
            <a:ext cx="1229029" cy="290812"/>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n-US" sz="900" b="0" i="0">
                <a:solidFill>
                  <a:srgbClr val="7F7F7F"/>
                </a:solidFill>
                <a:latin typeface="Arial"/>
                <a:ea typeface="Arial"/>
                <a:cs typeface="Arial"/>
                <a:sym typeface="Arial"/>
              </a:rPr>
              <a:t>‹#›</a:t>
            </a:fld>
            <a:endParaRPr sz="900" b="0" i="0">
              <a:solidFill>
                <a:srgbClr val="7F7F7F"/>
              </a:solidFill>
              <a:latin typeface="Arial"/>
              <a:ea typeface="Arial"/>
              <a:cs typeface="Arial"/>
              <a:sym typeface="Arial"/>
            </a:endParaRPr>
          </a:p>
        </p:txBody>
      </p:sp>
      <p:pic>
        <p:nvPicPr>
          <p:cNvPr id="21" name="Google Shape;21;p98"/>
          <p:cNvPicPr preferRelativeResize="0"/>
          <p:nvPr/>
        </p:nvPicPr>
        <p:blipFill rotWithShape="1">
          <a:blip r:embed="rId2">
            <a:alphaModFix/>
          </a:blip>
          <a:srcRect/>
          <a:stretch/>
        </p:blipFill>
        <p:spPr>
          <a:xfrm>
            <a:off x="0" y="5044840"/>
            <a:ext cx="9144000" cy="86785"/>
          </a:xfrm>
          <a:prstGeom prst="rect">
            <a:avLst/>
          </a:prstGeom>
          <a:noFill/>
          <a:ln>
            <a:noFill/>
          </a:ln>
        </p:spPr>
      </p:pic>
      <p:pic>
        <p:nvPicPr>
          <p:cNvPr id="22" name="Google Shape;22;p98"/>
          <p:cNvPicPr preferRelativeResize="0"/>
          <p:nvPr/>
        </p:nvPicPr>
        <p:blipFill rotWithShape="1">
          <a:blip r:embed="rId3">
            <a:alphaModFix/>
          </a:blip>
          <a:srcRect l="5709" t="23415" r="9757" b="19771"/>
          <a:stretch/>
        </p:blipFill>
        <p:spPr>
          <a:xfrm>
            <a:off x="7330838" y="145893"/>
            <a:ext cx="1733797" cy="591659"/>
          </a:xfrm>
          <a:prstGeom prst="rect">
            <a:avLst/>
          </a:prstGeom>
          <a:noFill/>
          <a:ln>
            <a:noFill/>
          </a:ln>
        </p:spPr>
      </p:pic>
    </p:spTree>
    <p:extLst>
      <p:ext uri="{BB962C8B-B14F-4D97-AF65-F5344CB8AC3E}">
        <p14:creationId xmlns:p14="http://schemas.microsoft.com/office/powerpoint/2010/main" val="3984974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107504" y="33468"/>
            <a:ext cx="8928992" cy="594066"/>
          </a:xfrm>
          <a:prstGeom prst="rect">
            <a:avLst/>
          </a:prstGeom>
        </p:spPr>
        <p:txBody>
          <a:bodyPr rtlCol="0">
            <a:noAutofit/>
          </a:bodyPr>
          <a:lstStyle>
            <a:lvl1pPr>
              <a:lnSpc>
                <a:spcPts val="2250"/>
              </a:lnSpc>
              <a:defRPr/>
            </a:lvl1pPr>
          </a:lstStyle>
          <a:p>
            <a:r>
              <a:rPr lang="en-US"/>
              <a:t>Click to edit Master title style</a:t>
            </a:r>
            <a:endParaRPr lang="es-ES" dirty="0"/>
          </a:p>
        </p:txBody>
      </p:sp>
      <p:sp>
        <p:nvSpPr>
          <p:cNvPr id="10" name="Text Placeholder 2"/>
          <p:cNvSpPr>
            <a:spLocks noGrp="1"/>
          </p:cNvSpPr>
          <p:nvPr>
            <p:ph idx="1"/>
          </p:nvPr>
        </p:nvSpPr>
        <p:spPr>
          <a:xfrm>
            <a:off x="107504" y="735546"/>
            <a:ext cx="8928992" cy="3888432"/>
          </a:xfrm>
          <a:prstGeom prst="rect">
            <a:avLst/>
          </a:prstGeom>
        </p:spPr>
        <p:txBody>
          <a:bodyPr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ES" dirty="0"/>
          </a:p>
        </p:txBody>
      </p:sp>
      <p:sp>
        <p:nvSpPr>
          <p:cNvPr id="4" name="Footer Placeholder 4"/>
          <p:cNvSpPr>
            <a:spLocks noGrp="1"/>
          </p:cNvSpPr>
          <p:nvPr>
            <p:ph type="ftr" sz="quarter" idx="10"/>
          </p:nvPr>
        </p:nvSpPr>
        <p:spPr>
          <a:xfrm>
            <a:off x="3781468" y="4767262"/>
            <a:ext cx="4606957" cy="310754"/>
          </a:xfrm>
          <a:prstGeom prst="rect">
            <a:avLst/>
          </a:prstGeom>
        </p:spPr>
        <p:txBody>
          <a:bodyPr/>
          <a:lstStyle>
            <a:lvl1pPr>
              <a:defRPr/>
            </a:lvl1pPr>
          </a:lstStyle>
          <a:p>
            <a:pPr>
              <a:defRPr/>
            </a:pPr>
            <a:r>
              <a:rPr lang="es-ES"/>
              <a:t>Badia – BDEC2, Bloomington, 2018 </a:t>
            </a:r>
          </a:p>
        </p:txBody>
      </p:sp>
      <p:sp>
        <p:nvSpPr>
          <p:cNvPr id="5" name="Slide Number Placeholder 5"/>
          <p:cNvSpPr>
            <a:spLocks noGrp="1"/>
          </p:cNvSpPr>
          <p:nvPr>
            <p:ph type="sldNum" sz="quarter" idx="11"/>
          </p:nvPr>
        </p:nvSpPr>
        <p:spPr>
          <a:xfrm>
            <a:off x="8532441" y="4768453"/>
            <a:ext cx="514723" cy="309563"/>
          </a:xfrm>
          <a:prstGeom prst="rect">
            <a:avLst/>
          </a:prstGeom>
        </p:spPr>
        <p:txBody>
          <a:bodyPr/>
          <a:lstStyle>
            <a:lvl1pPr>
              <a:defRPr/>
            </a:lvl1pPr>
          </a:lstStyle>
          <a:p>
            <a:pPr>
              <a:defRPr/>
            </a:pPr>
            <a:fld id="{507E71EA-063B-44B1-AD35-92A155656681}" type="slidenum">
              <a:rPr lang="es-ES" altLang="en-US"/>
              <a:pPr>
                <a:defRPr/>
              </a:pPr>
              <a:t>‹#›</a:t>
            </a:fld>
            <a:endParaRPr lang="es-ES" altLang="en-US"/>
          </a:p>
        </p:txBody>
      </p:sp>
      <p:pic>
        <p:nvPicPr>
          <p:cNvPr id="6" name="Imagen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2709" y="4632722"/>
            <a:ext cx="1876425" cy="342900"/>
          </a:xfrm>
          <a:prstGeom prst="rect">
            <a:avLst/>
          </a:prstGeom>
        </p:spPr>
      </p:pic>
    </p:spTree>
    <p:extLst>
      <p:ext uri="{BB962C8B-B14F-4D97-AF65-F5344CB8AC3E}">
        <p14:creationId xmlns:p14="http://schemas.microsoft.com/office/powerpoint/2010/main" val="9163701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BSC2017-Generic">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464803" y="163420"/>
            <a:ext cx="8229598" cy="628798"/>
          </a:xfrm>
          <a:prstGeom prst="rect">
            <a:avLst/>
          </a:prstGeom>
        </p:spPr>
        <p:txBody>
          <a:bodyPr vert="horz" lIns="91440" tIns="45720" rIns="91440" bIns="45720" rtlCol="0" anchor="ctr">
            <a:noAutofit/>
          </a:bodyPr>
          <a:lstStyle>
            <a:lvl1pPr algn="ctr">
              <a:defRPr sz="2625" b="1"/>
            </a:lvl1pPr>
          </a:lstStyle>
          <a:p>
            <a:r>
              <a:rPr lang="es-ES" dirty="0"/>
              <a:t>Haga clic para modificar el estilo de título del patrón</a:t>
            </a:r>
            <a:endParaRPr lang="en-US" dirty="0"/>
          </a:p>
        </p:txBody>
      </p:sp>
      <p:sp>
        <p:nvSpPr>
          <p:cNvPr id="7" name="Text Placeholder 2"/>
          <p:cNvSpPr>
            <a:spLocks noGrp="1"/>
          </p:cNvSpPr>
          <p:nvPr>
            <p:ph idx="1"/>
          </p:nvPr>
        </p:nvSpPr>
        <p:spPr>
          <a:xfrm>
            <a:off x="464803" y="911304"/>
            <a:ext cx="8229598" cy="3624944"/>
          </a:xfrm>
          <a:prstGeom prst="rect">
            <a:avLst/>
          </a:prstGeom>
        </p:spPr>
        <p:txBody>
          <a:bodyPr vert="horz" lIns="91440" tIns="45720" rIns="91440" bIns="45720" rtlCol="0">
            <a:normAutofit/>
          </a:bodyPr>
          <a:lstStyle>
            <a:lvl1pPr>
              <a:buClr>
                <a:srgbClr val="0070C0"/>
              </a:buClr>
              <a:defRPr/>
            </a:lvl1pPr>
            <a:lvl2pPr>
              <a:buClr>
                <a:srgbClr val="0070C0"/>
              </a:buClr>
              <a:defRPr/>
            </a:lvl2pPr>
            <a:lvl3pPr>
              <a:buClr>
                <a:srgbClr val="0070C0"/>
              </a:buClr>
              <a:defRPr/>
            </a:lvl3pPr>
            <a:lvl4pPr>
              <a:buClr>
                <a:srgbClr val="0070C0"/>
              </a:buClr>
              <a:defRPr/>
            </a:lvl4pPr>
            <a:lvl5pPr>
              <a:buClr>
                <a:srgbClr val="0070C0"/>
              </a:buClr>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pic>
        <p:nvPicPr>
          <p:cNvPr id="8" name="Imagen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2709" y="4674108"/>
            <a:ext cx="1876425" cy="342900"/>
          </a:xfrm>
          <a:prstGeom prst="rect">
            <a:avLst/>
          </a:prstGeom>
        </p:spPr>
      </p:pic>
    </p:spTree>
    <p:extLst>
      <p:ext uri="{BB962C8B-B14F-4D97-AF65-F5344CB8AC3E}">
        <p14:creationId xmlns:p14="http://schemas.microsoft.com/office/powerpoint/2010/main" val="12241263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ítulo, subtítulo y objeto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Haga clic para modificar el estilo de título del patrón</a:t>
            </a:r>
          </a:p>
        </p:txBody>
      </p:sp>
      <p:sp>
        <p:nvSpPr>
          <p:cNvPr id="8" name="Marcador de contenido 2"/>
          <p:cNvSpPr>
            <a:spLocks noGrp="1"/>
          </p:cNvSpPr>
          <p:nvPr>
            <p:ph idx="1"/>
          </p:nvPr>
        </p:nvSpPr>
        <p:spPr>
          <a:xfrm>
            <a:off x="446714" y="1177059"/>
            <a:ext cx="8247687" cy="3424708"/>
          </a:xfrm>
        </p:spPr>
        <p:txBody>
          <a:bodyPr/>
          <a:lstStyle>
            <a:lvl1pPr>
              <a:defRPr sz="1500"/>
            </a:lvl1pPr>
            <a:lvl2pPr>
              <a:defRPr sz="1350"/>
            </a:lvl2pPr>
            <a:lvl3pPr>
              <a:defRPr sz="1200"/>
            </a:lvl3pPr>
            <a:lvl4pPr>
              <a:defRPr sz="1200"/>
            </a:lvl4pPr>
            <a:lvl5pPr>
              <a:defRPr sz="1200"/>
            </a:lvl5pPr>
          </a:lstStyle>
          <a:p>
            <a:pPr lvl="0"/>
            <a:r>
              <a:rPr lang="es-ES" dirty="0"/>
              <a:t>Editar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Marcador de texto 3"/>
          <p:cNvSpPr>
            <a:spLocks noGrp="1"/>
          </p:cNvSpPr>
          <p:nvPr>
            <p:ph type="body" sz="quarter" idx="10" hasCustomPrompt="1"/>
          </p:nvPr>
        </p:nvSpPr>
        <p:spPr>
          <a:xfrm>
            <a:off x="0" y="792957"/>
            <a:ext cx="9144000" cy="384572"/>
          </a:xfrm>
        </p:spPr>
        <p:txBody>
          <a:bodyPr/>
          <a:lstStyle>
            <a:lvl1pPr marL="0" indent="0" algn="ctr">
              <a:buNone/>
              <a:defRPr b="1"/>
            </a:lvl1pPr>
          </a:lstStyle>
          <a:p>
            <a:pPr lvl="0"/>
            <a:r>
              <a:rPr lang="es-ES" dirty="0"/>
              <a:t>Subtítulo</a:t>
            </a:r>
          </a:p>
        </p:txBody>
      </p:sp>
    </p:spTree>
    <p:extLst>
      <p:ext uri="{BB962C8B-B14F-4D97-AF65-F5344CB8AC3E}">
        <p14:creationId xmlns:p14="http://schemas.microsoft.com/office/powerpoint/2010/main" val="4146517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1">
    <p:spTree>
      <p:nvGrpSpPr>
        <p:cNvPr id="1" name=""/>
        <p:cNvGrpSpPr/>
        <p:nvPr/>
      </p:nvGrpSpPr>
      <p:grpSpPr>
        <a:xfrm>
          <a:off x="0" y="0"/>
          <a:ext cx="0" cy="0"/>
          <a:chOff x="0" y="0"/>
          <a:chExt cx="0" cy="0"/>
        </a:xfrm>
      </p:grpSpPr>
      <p:sp>
        <p:nvSpPr>
          <p:cNvPr id="6" name="Título 1">
            <a:extLst>
              <a:ext uri="{FF2B5EF4-FFF2-40B4-BE49-F238E27FC236}">
                <a16:creationId xmlns:a16="http://schemas.microsoft.com/office/drawing/2014/main" id="{FE171FF3-CEF5-8C42-8915-66BF36F8D760}"/>
              </a:ext>
            </a:extLst>
          </p:cNvPr>
          <p:cNvSpPr>
            <a:spLocks noGrp="1"/>
          </p:cNvSpPr>
          <p:nvPr>
            <p:ph type="title" hasCustomPrompt="1"/>
          </p:nvPr>
        </p:nvSpPr>
        <p:spPr>
          <a:xfrm>
            <a:off x="817906" y="232349"/>
            <a:ext cx="6568350" cy="434026"/>
          </a:xfrm>
          <a:prstGeom prst="rect">
            <a:avLst/>
          </a:prstGeom>
        </p:spPr>
        <p:txBody>
          <a:bodyPr>
            <a:normAutofit/>
          </a:bodyPr>
          <a:lstStyle>
            <a:lvl1pPr algn="l">
              <a:defRPr sz="2400" b="1" i="0" baseline="0">
                <a:solidFill>
                  <a:schemeClr val="accent1"/>
                </a:solidFill>
                <a:latin typeface="+mn-lt"/>
                <a:cs typeface="Verdana"/>
              </a:defRPr>
            </a:lvl1pPr>
          </a:lstStyle>
          <a:p>
            <a:r>
              <a:rPr lang="en-US" noProof="0" dirty="0"/>
              <a:t>Title slide</a:t>
            </a:r>
          </a:p>
        </p:txBody>
      </p:sp>
      <p:sp>
        <p:nvSpPr>
          <p:cNvPr id="7" name="Marcador de contenido 2">
            <a:extLst>
              <a:ext uri="{FF2B5EF4-FFF2-40B4-BE49-F238E27FC236}">
                <a16:creationId xmlns:a16="http://schemas.microsoft.com/office/drawing/2014/main" id="{0C163939-C1FA-FC43-8210-621EB597C2D0}"/>
              </a:ext>
            </a:extLst>
          </p:cNvPr>
          <p:cNvSpPr>
            <a:spLocks noGrp="1"/>
          </p:cNvSpPr>
          <p:nvPr>
            <p:ph idx="1" hasCustomPrompt="1"/>
          </p:nvPr>
        </p:nvSpPr>
        <p:spPr>
          <a:xfrm>
            <a:off x="762487" y="1055860"/>
            <a:ext cx="7573509" cy="3423315"/>
          </a:xfrm>
          <a:prstGeom prst="rect">
            <a:avLst/>
          </a:prstGeom>
        </p:spPr>
        <p:txBody>
          <a:bodyPr/>
          <a:lstStyle>
            <a:lvl1pPr marL="342900" indent="-342900">
              <a:buClr>
                <a:schemeClr val="accent1"/>
              </a:buClr>
              <a:buFont typeface="Arial" panose="020B0604020202020204" pitchFamily="34" charset="0"/>
              <a:buChar char="•"/>
              <a:defRPr sz="2000" b="1" i="0" baseline="0">
                <a:solidFill>
                  <a:schemeClr val="tx1">
                    <a:lumMod val="65000"/>
                    <a:lumOff val="35000"/>
                  </a:schemeClr>
                </a:solidFill>
                <a:latin typeface="+mn-lt"/>
                <a:cs typeface="Arial" panose="020B0604020202020204" pitchFamily="34" charset="0"/>
              </a:defRPr>
            </a:lvl1pPr>
            <a:lvl2pPr marL="800100" indent="-342900">
              <a:buClr>
                <a:schemeClr val="accent1"/>
              </a:buClr>
              <a:buFont typeface="Arial" panose="020B0604020202020204" pitchFamily="34" charset="0"/>
              <a:buChar char="•"/>
              <a:defRPr sz="2000" b="0" i="0" baseline="0">
                <a:solidFill>
                  <a:schemeClr val="tx1">
                    <a:lumMod val="65000"/>
                    <a:lumOff val="35000"/>
                  </a:schemeClr>
                </a:solidFill>
                <a:latin typeface="+mn-lt"/>
                <a:cs typeface="Arial" panose="020B0604020202020204" pitchFamily="34" charset="0"/>
              </a:defRPr>
            </a:lvl2pPr>
            <a:lvl3pPr marL="1200150" indent="-285750">
              <a:buClr>
                <a:schemeClr val="accent1"/>
              </a:buClr>
              <a:buFont typeface="Arial" panose="020B0604020202020204" pitchFamily="34" charset="0"/>
              <a:buChar char="•"/>
              <a:defRPr sz="1800" b="0" i="0">
                <a:solidFill>
                  <a:schemeClr val="tx1">
                    <a:lumMod val="65000"/>
                    <a:lumOff val="35000"/>
                  </a:schemeClr>
                </a:solidFill>
                <a:latin typeface="+mn-lt"/>
                <a:cs typeface="Arial" panose="020B0604020202020204" pitchFamily="34" charset="0"/>
              </a:defRPr>
            </a:lvl3pPr>
            <a:lvl4pPr marL="1600200" indent="-228600">
              <a:buClr>
                <a:srgbClr val="37A5AE"/>
              </a:buClr>
              <a:buFont typeface="Wingdings" charset="2"/>
              <a:buChar char="ü"/>
              <a:defRPr sz="1500" b="0" i="0">
                <a:latin typeface="Helvetica Neue"/>
                <a:cs typeface="Helvetica Neue"/>
              </a:defRPr>
            </a:lvl4pPr>
            <a:lvl5pPr marL="2057400" indent="-228600">
              <a:buClr>
                <a:srgbClr val="3F6BA3"/>
              </a:buClr>
              <a:buFont typeface="Wingdings" charset="2"/>
              <a:buChar char="ü"/>
              <a:defRPr sz="1500" b="0" i="0">
                <a:latin typeface="Helvetica Neue"/>
                <a:cs typeface="Helvetica Neue"/>
              </a:defRPr>
            </a:lvl5pPr>
          </a:lstStyle>
          <a:p>
            <a:pPr lvl="0"/>
            <a:r>
              <a:rPr lang="en-US" noProof="0" dirty="0"/>
              <a:t>First paragraph</a:t>
            </a:r>
          </a:p>
          <a:p>
            <a:pPr lvl="1"/>
            <a:r>
              <a:rPr lang="en-US" noProof="0" dirty="0"/>
              <a:t>Second paragraph</a:t>
            </a:r>
          </a:p>
          <a:p>
            <a:pPr lvl="2"/>
            <a:r>
              <a:rPr lang="en-US" noProof="0" dirty="0"/>
              <a:t>Third paragraph</a:t>
            </a:r>
          </a:p>
        </p:txBody>
      </p:sp>
      <p:sp>
        <p:nvSpPr>
          <p:cNvPr id="9" name="Marcador de número de diapositiva 2">
            <a:extLst>
              <a:ext uri="{FF2B5EF4-FFF2-40B4-BE49-F238E27FC236}">
                <a16:creationId xmlns:a16="http://schemas.microsoft.com/office/drawing/2014/main" id="{0AB2E753-41F1-8B44-9F2B-6A6959B26CC3}"/>
              </a:ext>
            </a:extLst>
          </p:cNvPr>
          <p:cNvSpPr txBox="1">
            <a:spLocks/>
          </p:cNvSpPr>
          <p:nvPr userDrawn="1"/>
        </p:nvSpPr>
        <p:spPr>
          <a:xfrm>
            <a:off x="449578" y="4747433"/>
            <a:ext cx="3238333" cy="290812"/>
          </a:xfrm>
          <a:prstGeom prst="rect">
            <a:avLst/>
          </a:prstGeom>
        </p:spPr>
        <p:txBody>
          <a:bodyPr vert="horz" lIns="91440" tIns="45720" rIns="91440" bIns="45720" rtlCol="0" anchor="ctr"/>
          <a:lstStyle>
            <a:defPPr>
              <a:defRPr lang="ca-ES"/>
            </a:defPPr>
            <a:lvl1pPr marL="0" algn="r" defTabSz="685800" rtl="0" eaLnBrk="1" latinLnBrk="0" hangingPunct="1">
              <a:defRPr sz="1000" b="1" kern="1200">
                <a:solidFill>
                  <a:schemeClr val="bg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747F1688-19F0-1A4E-9A2D-4CC614ECF7BF}" type="slidenum">
              <a:rPr lang="es-ES" sz="900" b="0" i="0" smtClean="0">
                <a:solidFill>
                  <a:schemeClr val="tx1">
                    <a:lumMod val="50000"/>
                    <a:lumOff val="50000"/>
                  </a:schemeClr>
                </a:solidFill>
                <a:latin typeface="+mn-lt"/>
              </a:rPr>
              <a:pPr algn="l"/>
              <a:t>‹#›</a:t>
            </a:fld>
            <a:r>
              <a:rPr lang="es-ES" sz="900" b="0" i="0" dirty="0">
                <a:solidFill>
                  <a:schemeClr val="tx1">
                    <a:lumMod val="50000"/>
                    <a:lumOff val="50000"/>
                  </a:schemeClr>
                </a:solidFill>
                <a:latin typeface="+mn-lt"/>
              </a:rPr>
              <a:t> - ISC-HPC tutorial, May 2023</a:t>
            </a:r>
          </a:p>
        </p:txBody>
      </p:sp>
      <p:sp>
        <p:nvSpPr>
          <p:cNvPr id="10" name="Rectángulo 9">
            <a:extLst>
              <a:ext uri="{FF2B5EF4-FFF2-40B4-BE49-F238E27FC236}">
                <a16:creationId xmlns:a16="http://schemas.microsoft.com/office/drawing/2014/main" id="{EE995F07-D70C-2E42-A1C1-D2AF6001BFB3}"/>
              </a:ext>
            </a:extLst>
          </p:cNvPr>
          <p:cNvSpPr/>
          <p:nvPr userDrawn="1"/>
        </p:nvSpPr>
        <p:spPr>
          <a:xfrm>
            <a:off x="7682249" y="4807413"/>
            <a:ext cx="1263632" cy="230832"/>
          </a:xfrm>
          <a:prstGeom prst="rect">
            <a:avLst/>
          </a:prstGeom>
        </p:spPr>
        <p:txBody>
          <a:bodyPr wrap="square">
            <a:spAutoFit/>
          </a:bodyPr>
          <a:lstStyle/>
          <a:p>
            <a:pPr algn="ctr"/>
            <a:r>
              <a:rPr lang="en-US" sz="900" b="1" i="0" noProof="0" dirty="0">
                <a:solidFill>
                  <a:schemeClr val="tx1">
                    <a:lumMod val="50000"/>
                    <a:lumOff val="50000"/>
                  </a:schemeClr>
                </a:solidFill>
                <a:latin typeface="+mn-lt"/>
                <a:cs typeface="Verdana"/>
              </a:rPr>
              <a:t>21 May 2023</a:t>
            </a:r>
          </a:p>
        </p:txBody>
      </p:sp>
      <p:pic>
        <p:nvPicPr>
          <p:cNvPr id="8" name="Imagen 7">
            <a:extLst>
              <a:ext uri="{FF2B5EF4-FFF2-40B4-BE49-F238E27FC236}">
                <a16:creationId xmlns:a16="http://schemas.microsoft.com/office/drawing/2014/main" id="{20373C6B-C092-4C4F-B794-10324D06D014}"/>
              </a:ext>
            </a:extLst>
          </p:cNvPr>
          <p:cNvPicPr>
            <a:picLocks noChangeAspect="1"/>
          </p:cNvPicPr>
          <p:nvPr userDrawn="1"/>
        </p:nvPicPr>
        <p:blipFill>
          <a:blip r:embed="rId2"/>
          <a:stretch>
            <a:fillRect/>
          </a:stretch>
        </p:blipFill>
        <p:spPr>
          <a:xfrm>
            <a:off x="0" y="5044840"/>
            <a:ext cx="9144000" cy="86785"/>
          </a:xfrm>
          <a:prstGeom prst="rect">
            <a:avLst/>
          </a:prstGeom>
        </p:spPr>
      </p:pic>
      <p:pic>
        <p:nvPicPr>
          <p:cNvPr id="3" name="Imagen 2">
            <a:extLst>
              <a:ext uri="{FF2B5EF4-FFF2-40B4-BE49-F238E27FC236}">
                <a16:creationId xmlns:a16="http://schemas.microsoft.com/office/drawing/2014/main" id="{CCEF49D2-3E44-B343-9440-FA18E6F477CD}"/>
              </a:ext>
            </a:extLst>
          </p:cNvPr>
          <p:cNvPicPr>
            <a:picLocks noChangeAspect="1"/>
          </p:cNvPicPr>
          <p:nvPr userDrawn="1"/>
        </p:nvPicPr>
        <p:blipFill rotWithShape="1">
          <a:blip r:embed="rId3"/>
          <a:srcRect l="5709" t="23415" r="9758" b="19772"/>
          <a:stretch/>
        </p:blipFill>
        <p:spPr>
          <a:xfrm>
            <a:off x="7330838" y="145893"/>
            <a:ext cx="1733797" cy="591659"/>
          </a:xfrm>
          <a:prstGeom prst="rect">
            <a:avLst/>
          </a:prstGeom>
        </p:spPr>
      </p:pic>
    </p:spTree>
    <p:extLst>
      <p:ext uri="{BB962C8B-B14F-4D97-AF65-F5344CB8AC3E}">
        <p14:creationId xmlns:p14="http://schemas.microsoft.com/office/powerpoint/2010/main" val="2107574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lide1">
    <p:spTree>
      <p:nvGrpSpPr>
        <p:cNvPr id="1" name=""/>
        <p:cNvGrpSpPr/>
        <p:nvPr/>
      </p:nvGrpSpPr>
      <p:grpSpPr>
        <a:xfrm>
          <a:off x="0" y="0"/>
          <a:ext cx="0" cy="0"/>
          <a:chOff x="0" y="0"/>
          <a:chExt cx="0" cy="0"/>
        </a:xfrm>
      </p:grpSpPr>
      <p:sp>
        <p:nvSpPr>
          <p:cNvPr id="6" name="Título 1">
            <a:extLst>
              <a:ext uri="{FF2B5EF4-FFF2-40B4-BE49-F238E27FC236}">
                <a16:creationId xmlns:a16="http://schemas.microsoft.com/office/drawing/2014/main" id="{FE171FF3-CEF5-8C42-8915-66BF36F8D760}"/>
              </a:ext>
            </a:extLst>
          </p:cNvPr>
          <p:cNvSpPr>
            <a:spLocks noGrp="1"/>
          </p:cNvSpPr>
          <p:nvPr>
            <p:ph type="title" hasCustomPrompt="1"/>
          </p:nvPr>
        </p:nvSpPr>
        <p:spPr>
          <a:xfrm>
            <a:off x="762488" y="218495"/>
            <a:ext cx="6568350" cy="434026"/>
          </a:xfrm>
          <a:prstGeom prst="rect">
            <a:avLst/>
          </a:prstGeom>
        </p:spPr>
        <p:txBody>
          <a:bodyPr>
            <a:normAutofit/>
          </a:bodyPr>
          <a:lstStyle>
            <a:lvl1pPr algn="l">
              <a:defRPr sz="2400" b="1" i="0" baseline="0">
                <a:solidFill>
                  <a:schemeClr val="accent1"/>
                </a:solidFill>
                <a:latin typeface="+mn-lt"/>
                <a:cs typeface="Verdana"/>
              </a:defRPr>
            </a:lvl1pPr>
          </a:lstStyle>
          <a:p>
            <a:r>
              <a:rPr lang="en-US" noProof="0" dirty="0"/>
              <a:t>Title table</a:t>
            </a:r>
          </a:p>
        </p:txBody>
      </p:sp>
      <p:sp>
        <p:nvSpPr>
          <p:cNvPr id="7" name="Marcador de contenido 2">
            <a:extLst>
              <a:ext uri="{FF2B5EF4-FFF2-40B4-BE49-F238E27FC236}">
                <a16:creationId xmlns:a16="http://schemas.microsoft.com/office/drawing/2014/main" id="{0C163939-C1FA-FC43-8210-621EB597C2D0}"/>
              </a:ext>
            </a:extLst>
          </p:cNvPr>
          <p:cNvSpPr>
            <a:spLocks noGrp="1"/>
          </p:cNvSpPr>
          <p:nvPr>
            <p:ph idx="1" hasCustomPrompt="1"/>
          </p:nvPr>
        </p:nvSpPr>
        <p:spPr>
          <a:xfrm>
            <a:off x="1524000" y="1148397"/>
            <a:ext cx="3976760" cy="546305"/>
          </a:xfrm>
          <a:prstGeom prst="rect">
            <a:avLst/>
          </a:prstGeom>
        </p:spPr>
        <p:txBody>
          <a:bodyPr/>
          <a:lstStyle>
            <a:lvl1pPr marL="0" indent="0">
              <a:buClr>
                <a:schemeClr val="accent1"/>
              </a:buClr>
              <a:buFont typeface="Arial" panose="020B0604020202020204" pitchFamily="34" charset="0"/>
              <a:buNone/>
              <a:defRPr sz="2000" b="1" i="0" baseline="0">
                <a:solidFill>
                  <a:schemeClr val="tx1">
                    <a:lumMod val="65000"/>
                    <a:lumOff val="35000"/>
                  </a:schemeClr>
                </a:solidFill>
                <a:latin typeface="+mn-lt"/>
                <a:cs typeface="Arial" panose="020B0604020202020204" pitchFamily="34" charset="0"/>
              </a:defRPr>
            </a:lvl1pPr>
            <a:lvl2pPr marL="800100" indent="-342900">
              <a:buClr>
                <a:schemeClr val="accent1"/>
              </a:buClr>
              <a:buFont typeface="Arial" panose="020B0604020202020204" pitchFamily="34" charset="0"/>
              <a:buChar char="•"/>
              <a:defRPr sz="2000" b="0" i="0" baseline="0">
                <a:solidFill>
                  <a:schemeClr val="tx1">
                    <a:lumMod val="65000"/>
                    <a:lumOff val="35000"/>
                  </a:schemeClr>
                </a:solidFill>
                <a:latin typeface="Myriad Pro" panose="020B0503030403020204" pitchFamily="34" charset="0"/>
                <a:cs typeface="Arial" panose="020B0604020202020204" pitchFamily="34" charset="0"/>
              </a:defRPr>
            </a:lvl2pPr>
            <a:lvl3pPr marL="1200150" indent="-285750">
              <a:buClr>
                <a:schemeClr val="accent1"/>
              </a:buClr>
              <a:buFont typeface="Arial" panose="020B0604020202020204" pitchFamily="34" charset="0"/>
              <a:buChar char="•"/>
              <a:defRPr sz="1800" b="0" i="0">
                <a:solidFill>
                  <a:schemeClr val="tx1">
                    <a:lumMod val="65000"/>
                    <a:lumOff val="35000"/>
                  </a:schemeClr>
                </a:solidFill>
                <a:latin typeface="Myriad Pro" panose="020B0503030403020204" pitchFamily="34" charset="0"/>
                <a:cs typeface="Arial" panose="020B0604020202020204" pitchFamily="34" charset="0"/>
              </a:defRPr>
            </a:lvl3pPr>
            <a:lvl4pPr marL="1600200" indent="-228600">
              <a:buClr>
                <a:srgbClr val="37A5AE"/>
              </a:buClr>
              <a:buFont typeface="Wingdings" charset="2"/>
              <a:buChar char="ü"/>
              <a:defRPr sz="1500" b="0" i="0">
                <a:latin typeface="Helvetica Neue"/>
                <a:cs typeface="Helvetica Neue"/>
              </a:defRPr>
            </a:lvl4pPr>
            <a:lvl5pPr marL="2057400" indent="-228600">
              <a:buClr>
                <a:srgbClr val="3F6BA3"/>
              </a:buClr>
              <a:buFont typeface="Wingdings" charset="2"/>
              <a:buChar char="ü"/>
              <a:defRPr sz="1500" b="0" i="0">
                <a:latin typeface="Helvetica Neue"/>
                <a:cs typeface="Helvetica Neue"/>
              </a:defRPr>
            </a:lvl5pPr>
          </a:lstStyle>
          <a:p>
            <a:pPr lvl="0"/>
            <a:r>
              <a:rPr lang="en-US" noProof="0" dirty="0"/>
              <a:t>Table</a:t>
            </a:r>
          </a:p>
        </p:txBody>
      </p:sp>
      <p:pic>
        <p:nvPicPr>
          <p:cNvPr id="8" name="Imagen 7">
            <a:extLst>
              <a:ext uri="{FF2B5EF4-FFF2-40B4-BE49-F238E27FC236}">
                <a16:creationId xmlns:a16="http://schemas.microsoft.com/office/drawing/2014/main" id="{20373C6B-C092-4C4F-B794-10324D06D014}"/>
              </a:ext>
            </a:extLst>
          </p:cNvPr>
          <p:cNvPicPr>
            <a:picLocks noChangeAspect="1"/>
          </p:cNvPicPr>
          <p:nvPr userDrawn="1"/>
        </p:nvPicPr>
        <p:blipFill>
          <a:blip r:embed="rId2"/>
          <a:stretch>
            <a:fillRect/>
          </a:stretch>
        </p:blipFill>
        <p:spPr>
          <a:xfrm>
            <a:off x="0" y="5044840"/>
            <a:ext cx="9144000" cy="86785"/>
          </a:xfrm>
          <a:prstGeom prst="rect">
            <a:avLst/>
          </a:prstGeom>
        </p:spPr>
      </p:pic>
      <p:pic>
        <p:nvPicPr>
          <p:cNvPr id="3" name="Imagen 2">
            <a:extLst>
              <a:ext uri="{FF2B5EF4-FFF2-40B4-BE49-F238E27FC236}">
                <a16:creationId xmlns:a16="http://schemas.microsoft.com/office/drawing/2014/main" id="{CCEF49D2-3E44-B343-9440-FA18E6F477CD}"/>
              </a:ext>
            </a:extLst>
          </p:cNvPr>
          <p:cNvPicPr>
            <a:picLocks noChangeAspect="1"/>
          </p:cNvPicPr>
          <p:nvPr userDrawn="1"/>
        </p:nvPicPr>
        <p:blipFill rotWithShape="1">
          <a:blip r:embed="rId3"/>
          <a:srcRect l="5709" t="23415" r="9758" b="19772"/>
          <a:stretch/>
        </p:blipFill>
        <p:spPr>
          <a:xfrm>
            <a:off x="7330838" y="145893"/>
            <a:ext cx="1733797" cy="591659"/>
          </a:xfrm>
          <a:prstGeom prst="rect">
            <a:avLst/>
          </a:prstGeom>
        </p:spPr>
      </p:pic>
      <p:sp>
        <p:nvSpPr>
          <p:cNvPr id="9" name="Marcador de número de diapositiva 2">
            <a:extLst>
              <a:ext uri="{FF2B5EF4-FFF2-40B4-BE49-F238E27FC236}">
                <a16:creationId xmlns:a16="http://schemas.microsoft.com/office/drawing/2014/main" id="{0AB2E753-41F1-8B44-9F2B-6A6959B26CC3}"/>
              </a:ext>
            </a:extLst>
          </p:cNvPr>
          <p:cNvSpPr txBox="1">
            <a:spLocks/>
          </p:cNvSpPr>
          <p:nvPr userDrawn="1"/>
        </p:nvSpPr>
        <p:spPr>
          <a:xfrm>
            <a:off x="449578" y="4747433"/>
            <a:ext cx="3238333" cy="290812"/>
          </a:xfrm>
          <a:prstGeom prst="rect">
            <a:avLst/>
          </a:prstGeom>
        </p:spPr>
        <p:txBody>
          <a:bodyPr vert="horz" lIns="91440" tIns="45720" rIns="91440" bIns="45720" rtlCol="0" anchor="ctr"/>
          <a:lstStyle>
            <a:defPPr>
              <a:defRPr lang="ca-ES"/>
            </a:defPPr>
            <a:lvl1pPr marL="0" algn="r" defTabSz="685800" rtl="0" eaLnBrk="1" latinLnBrk="0" hangingPunct="1">
              <a:defRPr sz="1000" b="1" kern="1200">
                <a:solidFill>
                  <a:schemeClr val="bg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747F1688-19F0-1A4E-9A2D-4CC614ECF7BF}" type="slidenum">
              <a:rPr lang="es-ES" sz="900" b="0" i="0" smtClean="0">
                <a:solidFill>
                  <a:schemeClr val="tx1">
                    <a:lumMod val="50000"/>
                    <a:lumOff val="50000"/>
                  </a:schemeClr>
                </a:solidFill>
                <a:latin typeface="+mn-lt"/>
              </a:rPr>
              <a:pPr algn="l"/>
              <a:t>‹#›</a:t>
            </a:fld>
            <a:r>
              <a:rPr lang="es-ES" sz="900" b="0" i="0" dirty="0">
                <a:solidFill>
                  <a:schemeClr val="tx1">
                    <a:lumMod val="50000"/>
                    <a:lumOff val="50000"/>
                  </a:schemeClr>
                </a:solidFill>
                <a:latin typeface="+mn-lt"/>
              </a:rPr>
              <a:t> - </a:t>
            </a:r>
            <a:r>
              <a:rPr lang="en-US" sz="900" b="0" i="0" dirty="0">
                <a:solidFill>
                  <a:schemeClr val="tx1">
                    <a:lumMod val="50000"/>
                    <a:lumOff val="50000"/>
                  </a:schemeClr>
                </a:solidFill>
                <a:latin typeface="+mn-lt"/>
              </a:rPr>
              <a:t>EAB Meeting</a:t>
            </a:r>
            <a:endParaRPr lang="es-ES" sz="900" b="0" i="0" dirty="0">
              <a:solidFill>
                <a:schemeClr val="tx1">
                  <a:lumMod val="50000"/>
                  <a:lumOff val="50000"/>
                </a:schemeClr>
              </a:solidFill>
              <a:latin typeface="+mn-lt"/>
            </a:endParaRPr>
          </a:p>
        </p:txBody>
      </p:sp>
      <p:sp>
        <p:nvSpPr>
          <p:cNvPr id="10" name="Rectángulo 9">
            <a:extLst>
              <a:ext uri="{FF2B5EF4-FFF2-40B4-BE49-F238E27FC236}">
                <a16:creationId xmlns:a16="http://schemas.microsoft.com/office/drawing/2014/main" id="{EE995F07-D70C-2E42-A1C1-D2AF6001BFB3}"/>
              </a:ext>
            </a:extLst>
          </p:cNvPr>
          <p:cNvSpPr/>
          <p:nvPr userDrawn="1"/>
        </p:nvSpPr>
        <p:spPr>
          <a:xfrm>
            <a:off x="7682249" y="4807413"/>
            <a:ext cx="1263632" cy="230832"/>
          </a:xfrm>
          <a:prstGeom prst="rect">
            <a:avLst/>
          </a:prstGeom>
        </p:spPr>
        <p:txBody>
          <a:bodyPr wrap="square">
            <a:spAutoFit/>
          </a:bodyPr>
          <a:lstStyle/>
          <a:p>
            <a:pPr algn="ctr"/>
            <a:r>
              <a:rPr lang="en-US" sz="900" b="1" i="0" noProof="0" dirty="0">
                <a:solidFill>
                  <a:schemeClr val="tx1">
                    <a:lumMod val="50000"/>
                    <a:lumOff val="50000"/>
                  </a:schemeClr>
                </a:solidFill>
                <a:latin typeface="+mn-lt"/>
                <a:cs typeface="Verdana"/>
              </a:rPr>
              <a:t>22 March 2023</a:t>
            </a:r>
          </a:p>
        </p:txBody>
      </p:sp>
    </p:spTree>
    <p:extLst>
      <p:ext uri="{BB962C8B-B14F-4D97-AF65-F5344CB8AC3E}">
        <p14:creationId xmlns:p14="http://schemas.microsoft.com/office/powerpoint/2010/main" val="27376399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lide separator">
    <p:spTree>
      <p:nvGrpSpPr>
        <p:cNvPr id="1" name=""/>
        <p:cNvGrpSpPr/>
        <p:nvPr/>
      </p:nvGrpSpPr>
      <p:grpSpPr>
        <a:xfrm>
          <a:off x="0" y="0"/>
          <a:ext cx="0" cy="0"/>
          <a:chOff x="0" y="0"/>
          <a:chExt cx="0" cy="0"/>
        </a:xfrm>
      </p:grpSpPr>
      <p:sp>
        <p:nvSpPr>
          <p:cNvPr id="4" name="Marcador de número de diapositiva 3">
            <a:extLst>
              <a:ext uri="{FF2B5EF4-FFF2-40B4-BE49-F238E27FC236}">
                <a16:creationId xmlns:a16="http://schemas.microsoft.com/office/drawing/2014/main" id="{A99CA998-1813-B54E-A05F-A7F3E9E0DB7E}"/>
              </a:ext>
            </a:extLst>
          </p:cNvPr>
          <p:cNvSpPr>
            <a:spLocks noGrp="1"/>
          </p:cNvSpPr>
          <p:nvPr>
            <p:ph type="sldNum" sz="quarter" idx="11"/>
          </p:nvPr>
        </p:nvSpPr>
        <p:spPr>
          <a:xfrm>
            <a:off x="6168192" y="6003266"/>
            <a:ext cx="2057400" cy="273844"/>
          </a:xfrm>
        </p:spPr>
        <p:txBody>
          <a:bodyPr/>
          <a:lstStyle/>
          <a:p>
            <a:fld id="{22BEB8B8-AB66-0D4A-92EE-378C12FDC4EA}" type="slidenum">
              <a:rPr lang="ca-ES"/>
              <a:t>‹#›</a:t>
            </a:fld>
            <a:endParaRPr lang="ca-ES"/>
          </a:p>
        </p:txBody>
      </p:sp>
      <p:sp>
        <p:nvSpPr>
          <p:cNvPr id="15" name="Rectángulo 14">
            <a:extLst>
              <a:ext uri="{FF2B5EF4-FFF2-40B4-BE49-F238E27FC236}">
                <a16:creationId xmlns:a16="http://schemas.microsoft.com/office/drawing/2014/main" id="{3E3BE89C-7515-8D48-8837-1FD328C9E970}"/>
              </a:ext>
            </a:extLst>
          </p:cNvPr>
          <p:cNvSpPr/>
          <p:nvPr userDrawn="1"/>
        </p:nvSpPr>
        <p:spPr>
          <a:xfrm>
            <a:off x="320634" y="2068872"/>
            <a:ext cx="8823366" cy="9300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1"/>
              </a:solidFill>
            </a:endParaRPr>
          </a:p>
        </p:txBody>
      </p:sp>
      <p:pic>
        <p:nvPicPr>
          <p:cNvPr id="11" name="Imagen 10">
            <a:extLst>
              <a:ext uri="{FF2B5EF4-FFF2-40B4-BE49-F238E27FC236}">
                <a16:creationId xmlns:a16="http://schemas.microsoft.com/office/drawing/2014/main" id="{01B6C344-1771-804A-B280-1F1E630D68EE}"/>
              </a:ext>
            </a:extLst>
          </p:cNvPr>
          <p:cNvPicPr>
            <a:picLocks noChangeAspect="1"/>
          </p:cNvPicPr>
          <p:nvPr userDrawn="1"/>
        </p:nvPicPr>
        <p:blipFill rotWithShape="1">
          <a:blip r:embed="rId2"/>
          <a:srcRect l="3229" r="3837" b="50774"/>
          <a:stretch/>
        </p:blipFill>
        <p:spPr>
          <a:xfrm>
            <a:off x="1" y="2"/>
            <a:ext cx="9143999" cy="1543790"/>
          </a:xfrm>
          <a:prstGeom prst="rect">
            <a:avLst/>
          </a:prstGeom>
        </p:spPr>
      </p:pic>
      <p:sp>
        <p:nvSpPr>
          <p:cNvPr id="13" name="Título 1">
            <a:extLst>
              <a:ext uri="{FF2B5EF4-FFF2-40B4-BE49-F238E27FC236}">
                <a16:creationId xmlns:a16="http://schemas.microsoft.com/office/drawing/2014/main" id="{AD2EDF6B-5006-F54F-B832-AB3439B43D7C}"/>
              </a:ext>
            </a:extLst>
          </p:cNvPr>
          <p:cNvSpPr>
            <a:spLocks noGrp="1"/>
          </p:cNvSpPr>
          <p:nvPr>
            <p:ph type="title" hasCustomPrompt="1"/>
          </p:nvPr>
        </p:nvSpPr>
        <p:spPr>
          <a:xfrm>
            <a:off x="2915" y="2180262"/>
            <a:ext cx="9144000" cy="958041"/>
          </a:xfrm>
          <a:prstGeom prst="rect">
            <a:avLst/>
          </a:prstGeom>
        </p:spPr>
        <p:txBody>
          <a:bodyPr anchor="t"/>
          <a:lstStyle>
            <a:lvl1pPr algn="ctr">
              <a:lnSpc>
                <a:spcPct val="110000"/>
              </a:lnSpc>
              <a:defRPr sz="3600" b="1" i="0" cap="all" spc="0" baseline="0">
                <a:solidFill>
                  <a:schemeClr val="tx1">
                    <a:lumMod val="50000"/>
                    <a:lumOff val="50000"/>
                  </a:schemeClr>
                </a:solidFill>
                <a:latin typeface="+mn-lt"/>
                <a:cs typeface="Myriad Pro" panose="020B0503030403020204" pitchFamily="34" charset="0"/>
              </a:defRPr>
            </a:lvl1pPr>
          </a:lstStyle>
          <a:p>
            <a:r>
              <a:rPr lang="es-ES" dirty="0"/>
              <a:t>SEPARATOR  SLIDE</a:t>
            </a:r>
          </a:p>
        </p:txBody>
      </p:sp>
    </p:spTree>
    <p:extLst>
      <p:ext uri="{BB962C8B-B14F-4D97-AF65-F5344CB8AC3E}">
        <p14:creationId xmlns:p14="http://schemas.microsoft.com/office/powerpoint/2010/main" val="1244734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ide thanks">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944471"/>
            <a:ext cx="9144000" cy="947363"/>
          </a:xfrm>
          <a:prstGeom prst="rect">
            <a:avLst/>
          </a:prstGeom>
        </p:spPr>
        <p:txBody>
          <a:bodyPr anchor="b"/>
          <a:lstStyle>
            <a:lvl1pPr algn="ctr">
              <a:defRPr sz="5400">
                <a:solidFill>
                  <a:schemeClr val="accent1"/>
                </a:solidFill>
                <a:latin typeface="+mn-lt"/>
                <a:ea typeface="Microsoft YaHei" panose="020B0503020204020204" pitchFamily="34" charset="-122"/>
              </a:defRPr>
            </a:lvl1pPr>
          </a:lstStyle>
          <a:p>
            <a:r>
              <a:rPr lang="es-ES" dirty="0"/>
              <a:t>THANKS</a:t>
            </a:r>
            <a:endParaRPr lang="en-US" dirty="0"/>
          </a:p>
        </p:txBody>
      </p:sp>
      <p:pic>
        <p:nvPicPr>
          <p:cNvPr id="15" name="Gráfico 14">
            <a:extLst>
              <a:ext uri="{FF2B5EF4-FFF2-40B4-BE49-F238E27FC236}">
                <a16:creationId xmlns:a16="http://schemas.microsoft.com/office/drawing/2014/main" id="{EFFDB3E9-9F85-4F42-88B0-245BA44F8027}"/>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2045" r="2687" b="20537"/>
          <a:stretch/>
        </p:blipFill>
        <p:spPr>
          <a:xfrm>
            <a:off x="2743128" y="2081209"/>
            <a:ext cx="3714233" cy="1313305"/>
          </a:xfrm>
          <a:prstGeom prst="rect">
            <a:avLst/>
          </a:prstGeom>
        </p:spPr>
      </p:pic>
      <p:pic>
        <p:nvPicPr>
          <p:cNvPr id="16" name="Imagen 15">
            <a:extLst>
              <a:ext uri="{FF2B5EF4-FFF2-40B4-BE49-F238E27FC236}">
                <a16:creationId xmlns:a16="http://schemas.microsoft.com/office/drawing/2014/main" id="{F4B0EFDE-E6E4-924B-B2B0-0CD28EBCB16F}"/>
              </a:ext>
            </a:extLst>
          </p:cNvPr>
          <p:cNvPicPr>
            <a:picLocks noChangeAspect="1"/>
          </p:cNvPicPr>
          <p:nvPr userDrawn="1"/>
        </p:nvPicPr>
        <p:blipFill rotWithShape="1">
          <a:blip r:embed="rId4"/>
          <a:srcRect l="4958" t="41890" r="6256" b="49684"/>
          <a:stretch/>
        </p:blipFill>
        <p:spPr>
          <a:xfrm>
            <a:off x="-2" y="-1"/>
            <a:ext cx="9144001" cy="356261"/>
          </a:xfrm>
          <a:prstGeom prst="rect">
            <a:avLst/>
          </a:prstGeom>
        </p:spPr>
      </p:pic>
      <p:pic>
        <p:nvPicPr>
          <p:cNvPr id="18" name="Imagen 17">
            <a:extLst>
              <a:ext uri="{FF2B5EF4-FFF2-40B4-BE49-F238E27FC236}">
                <a16:creationId xmlns:a16="http://schemas.microsoft.com/office/drawing/2014/main" id="{6DF8A917-6E19-674E-BF03-A0E8198273E2}"/>
              </a:ext>
            </a:extLst>
          </p:cNvPr>
          <p:cNvPicPr>
            <a:picLocks noChangeAspect="1"/>
          </p:cNvPicPr>
          <p:nvPr userDrawn="1"/>
        </p:nvPicPr>
        <p:blipFill rotWithShape="1">
          <a:blip r:embed="rId5"/>
          <a:srcRect l="2876" t="810" r="4448" b="52685"/>
          <a:stretch/>
        </p:blipFill>
        <p:spPr>
          <a:xfrm rot="10800000">
            <a:off x="0" y="3690850"/>
            <a:ext cx="9143999" cy="1458451"/>
          </a:xfrm>
          <a:prstGeom prst="rect">
            <a:avLst/>
          </a:prstGeom>
        </p:spPr>
      </p:pic>
      <p:pic>
        <p:nvPicPr>
          <p:cNvPr id="19" name="Imagen 18">
            <a:extLst>
              <a:ext uri="{FF2B5EF4-FFF2-40B4-BE49-F238E27FC236}">
                <a16:creationId xmlns:a16="http://schemas.microsoft.com/office/drawing/2014/main" id="{6CFFBAFF-BA40-324B-8F59-859FFC72440C}"/>
              </a:ext>
            </a:extLst>
          </p:cNvPr>
          <p:cNvPicPr>
            <a:picLocks noChangeAspect="1"/>
          </p:cNvPicPr>
          <p:nvPr userDrawn="1"/>
        </p:nvPicPr>
        <p:blipFill>
          <a:blip r:embed="rId6"/>
          <a:stretch>
            <a:fillRect/>
          </a:stretch>
        </p:blipFill>
        <p:spPr>
          <a:xfrm>
            <a:off x="1406615" y="4688228"/>
            <a:ext cx="364154" cy="242769"/>
          </a:xfrm>
          <a:prstGeom prst="rect">
            <a:avLst/>
          </a:prstGeom>
        </p:spPr>
      </p:pic>
      <p:sp>
        <p:nvSpPr>
          <p:cNvPr id="20" name="Rectángulo 19">
            <a:extLst>
              <a:ext uri="{FF2B5EF4-FFF2-40B4-BE49-F238E27FC236}">
                <a16:creationId xmlns:a16="http://schemas.microsoft.com/office/drawing/2014/main" id="{34D237DD-B890-774E-B41C-AF7119140962}"/>
              </a:ext>
            </a:extLst>
          </p:cNvPr>
          <p:cNvSpPr/>
          <p:nvPr userDrawn="1"/>
        </p:nvSpPr>
        <p:spPr>
          <a:xfrm>
            <a:off x="1783085" y="4663951"/>
            <a:ext cx="6641114" cy="307777"/>
          </a:xfrm>
          <a:prstGeom prst="rect">
            <a:avLst/>
          </a:prstGeom>
        </p:spPr>
        <p:txBody>
          <a:bodyPr wrap="square">
            <a:spAutoFit/>
          </a:bodyPr>
          <a:lstStyle/>
          <a:p>
            <a:pPr>
              <a:lnSpc>
                <a:spcPct val="100000"/>
              </a:lnSpc>
            </a:pPr>
            <a:r>
              <a:rPr lang="en-US" sz="700" noProof="0" dirty="0">
                <a:solidFill>
                  <a:schemeClr val="tx1"/>
                </a:solidFill>
                <a:latin typeface="+mn-lt"/>
                <a:cs typeface="Arial" panose="020B0604020202020204" pitchFamily="34" charset="0"/>
              </a:rPr>
              <a:t>This project has received funding from the European High-Performance Computing Joint Undertaking (JU) under grant agreement No 955558. The JU receives support from the European Union’s Horizon 2020 research and innovation programme and Spain, Germany, France, Italy, Poland, Switzerland, Norway.  </a:t>
            </a:r>
          </a:p>
        </p:txBody>
      </p:sp>
      <p:sp>
        <p:nvSpPr>
          <p:cNvPr id="21" name="Rectángulo 20">
            <a:extLst>
              <a:ext uri="{FF2B5EF4-FFF2-40B4-BE49-F238E27FC236}">
                <a16:creationId xmlns:a16="http://schemas.microsoft.com/office/drawing/2014/main" id="{2C3EE9F5-0EE2-9B4F-A005-CE159618027E}"/>
              </a:ext>
            </a:extLst>
          </p:cNvPr>
          <p:cNvSpPr/>
          <p:nvPr userDrawn="1"/>
        </p:nvSpPr>
        <p:spPr>
          <a:xfrm>
            <a:off x="3797509" y="3824075"/>
            <a:ext cx="1712520" cy="300082"/>
          </a:xfrm>
          <a:prstGeom prst="rect">
            <a:avLst/>
          </a:prstGeom>
        </p:spPr>
        <p:txBody>
          <a:bodyPr wrap="none">
            <a:spAutoFit/>
          </a:bodyPr>
          <a:lstStyle/>
          <a:p>
            <a:r>
              <a:rPr lang="es-ES" b="1" dirty="0">
                <a:solidFill>
                  <a:schemeClr val="tx1">
                    <a:lumMod val="50000"/>
                    <a:lumOff val="50000"/>
                  </a:schemeClr>
                </a:solidFill>
                <a:latin typeface="+mn-lt"/>
                <a:hlinkClick r:id="rId7"/>
              </a:rPr>
              <a:t>www.eFlows4HPC.eu</a:t>
            </a:r>
            <a:endParaRPr lang="es-ES" b="1" dirty="0">
              <a:solidFill>
                <a:schemeClr val="tx1">
                  <a:lumMod val="50000"/>
                  <a:lumOff val="50000"/>
                </a:schemeClr>
              </a:solidFill>
              <a:latin typeface="+mn-lt"/>
            </a:endParaRPr>
          </a:p>
        </p:txBody>
      </p:sp>
      <p:pic>
        <p:nvPicPr>
          <p:cNvPr id="22" name="Imagen 21">
            <a:hlinkClick r:id="rId8" highlightClick="1"/>
            <a:hlinkHover r:id="rId8" highlightClick="1"/>
            <a:extLst>
              <a:ext uri="{FF2B5EF4-FFF2-40B4-BE49-F238E27FC236}">
                <a16:creationId xmlns:a16="http://schemas.microsoft.com/office/drawing/2014/main" id="{696EDF05-8693-3642-8164-ADC178A763AE}"/>
              </a:ext>
            </a:extLst>
          </p:cNvPr>
          <p:cNvPicPr>
            <a:picLocks noChangeAspect="1"/>
          </p:cNvPicPr>
          <p:nvPr userDrawn="1"/>
        </p:nvPicPr>
        <p:blipFill>
          <a:blip r:embed="rId9"/>
          <a:stretch>
            <a:fillRect/>
          </a:stretch>
        </p:blipFill>
        <p:spPr>
          <a:xfrm>
            <a:off x="3278293" y="4266438"/>
            <a:ext cx="256789" cy="256789"/>
          </a:xfrm>
          <a:prstGeom prst="rect">
            <a:avLst/>
          </a:prstGeom>
        </p:spPr>
      </p:pic>
      <p:pic>
        <p:nvPicPr>
          <p:cNvPr id="23" name="Imagen 22">
            <a:hlinkClick r:id="rId10" highlightClick="1"/>
            <a:hlinkHover r:id="rId10"/>
            <a:extLst>
              <a:ext uri="{FF2B5EF4-FFF2-40B4-BE49-F238E27FC236}">
                <a16:creationId xmlns:a16="http://schemas.microsoft.com/office/drawing/2014/main" id="{6137B883-4426-084F-8EEB-865082A93D10}"/>
              </a:ext>
            </a:extLst>
          </p:cNvPr>
          <p:cNvPicPr>
            <a:picLocks noChangeAspect="1"/>
          </p:cNvPicPr>
          <p:nvPr userDrawn="1"/>
        </p:nvPicPr>
        <p:blipFill>
          <a:blip r:embed="rId11"/>
          <a:stretch>
            <a:fillRect/>
          </a:stretch>
        </p:blipFill>
        <p:spPr>
          <a:xfrm>
            <a:off x="4669593" y="4264000"/>
            <a:ext cx="256789" cy="256789"/>
          </a:xfrm>
          <a:prstGeom prst="rect">
            <a:avLst/>
          </a:prstGeom>
        </p:spPr>
      </p:pic>
      <p:sp>
        <p:nvSpPr>
          <p:cNvPr id="3" name="CuadroTexto 2">
            <a:extLst>
              <a:ext uri="{FF2B5EF4-FFF2-40B4-BE49-F238E27FC236}">
                <a16:creationId xmlns:a16="http://schemas.microsoft.com/office/drawing/2014/main" id="{3F121B74-4466-6845-877A-B483264D2E24}"/>
              </a:ext>
            </a:extLst>
          </p:cNvPr>
          <p:cNvSpPr txBox="1"/>
          <p:nvPr userDrawn="1"/>
        </p:nvSpPr>
        <p:spPr>
          <a:xfrm>
            <a:off x="2416477" y="5579369"/>
            <a:ext cx="187590" cy="300082"/>
          </a:xfrm>
          <a:prstGeom prst="rect">
            <a:avLst/>
          </a:prstGeom>
          <a:noFill/>
        </p:spPr>
        <p:txBody>
          <a:bodyPr wrap="square" rtlCol="0">
            <a:spAutoFit/>
          </a:bodyPr>
          <a:lstStyle/>
          <a:p>
            <a:r>
              <a:rPr lang="es-ES" dirty="0">
                <a:solidFill>
                  <a:schemeClr val="tx1">
                    <a:lumMod val="65000"/>
                    <a:lumOff val="35000"/>
                  </a:schemeClr>
                </a:solidFill>
                <a:hlinkClick r:id="rId12"/>
              </a:rPr>
              <a:t>.</a:t>
            </a:r>
            <a:endParaRPr lang="es-ES" dirty="0">
              <a:solidFill>
                <a:schemeClr val="tx1">
                  <a:lumMod val="65000"/>
                  <a:lumOff val="35000"/>
                </a:schemeClr>
              </a:solidFill>
            </a:endParaRPr>
          </a:p>
        </p:txBody>
      </p:sp>
      <p:sp>
        <p:nvSpPr>
          <p:cNvPr id="12" name="CuadroTexto 11">
            <a:extLst>
              <a:ext uri="{FF2B5EF4-FFF2-40B4-BE49-F238E27FC236}">
                <a16:creationId xmlns:a16="http://schemas.microsoft.com/office/drawing/2014/main" id="{669ACF77-E7CC-924A-8848-B869EF100033}"/>
              </a:ext>
            </a:extLst>
          </p:cNvPr>
          <p:cNvSpPr txBox="1"/>
          <p:nvPr userDrawn="1"/>
        </p:nvSpPr>
        <p:spPr>
          <a:xfrm>
            <a:off x="3488696" y="4264000"/>
            <a:ext cx="2461831" cy="259227"/>
          </a:xfrm>
          <a:prstGeom prst="rect">
            <a:avLst/>
          </a:prstGeom>
          <a:noFill/>
        </p:spPr>
        <p:txBody>
          <a:bodyPr wrap="square" rtlCol="0">
            <a:spAutoFit/>
          </a:bodyPr>
          <a:lstStyle/>
          <a:p>
            <a:r>
              <a:rPr lang="es-ES" sz="1100" dirty="0">
                <a:latin typeface="+mn-lt"/>
              </a:rPr>
              <a:t>@eFlows4HPC</a:t>
            </a:r>
          </a:p>
        </p:txBody>
      </p:sp>
      <p:sp>
        <p:nvSpPr>
          <p:cNvPr id="13" name="CuadroTexto 12">
            <a:extLst>
              <a:ext uri="{FF2B5EF4-FFF2-40B4-BE49-F238E27FC236}">
                <a16:creationId xmlns:a16="http://schemas.microsoft.com/office/drawing/2014/main" id="{67221B8F-0DB3-BC43-BDDB-54674EB8BDBC}"/>
              </a:ext>
            </a:extLst>
          </p:cNvPr>
          <p:cNvSpPr txBox="1"/>
          <p:nvPr userDrawn="1"/>
        </p:nvSpPr>
        <p:spPr>
          <a:xfrm>
            <a:off x="4875527" y="4262795"/>
            <a:ext cx="2959217" cy="262815"/>
          </a:xfrm>
          <a:prstGeom prst="rect">
            <a:avLst/>
          </a:prstGeom>
          <a:noFill/>
        </p:spPr>
        <p:txBody>
          <a:bodyPr wrap="square" rtlCol="0">
            <a:spAutoFit/>
          </a:bodyPr>
          <a:lstStyle/>
          <a:p>
            <a:r>
              <a:rPr lang="es-ES" sz="1100" dirty="0">
                <a:latin typeface="+mn-lt"/>
              </a:rPr>
              <a:t>eFlows4HPC Project</a:t>
            </a:r>
          </a:p>
        </p:txBody>
      </p:sp>
    </p:spTree>
    <p:extLst>
      <p:ext uri="{BB962C8B-B14F-4D97-AF65-F5344CB8AC3E}">
        <p14:creationId xmlns:p14="http://schemas.microsoft.com/office/powerpoint/2010/main" val="2704573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9" name="Title Placeholder 1"/>
          <p:cNvSpPr>
            <a:spLocks noGrp="1"/>
          </p:cNvSpPr>
          <p:nvPr>
            <p:ph type="title"/>
          </p:nvPr>
        </p:nvSpPr>
        <p:spPr>
          <a:xfrm>
            <a:off x="107504" y="33468"/>
            <a:ext cx="8928992" cy="594066"/>
          </a:xfrm>
          <a:prstGeom prst="rect">
            <a:avLst/>
          </a:prstGeom>
        </p:spPr>
        <p:txBody>
          <a:bodyPr rtlCol="0">
            <a:noAutofit/>
          </a:bodyPr>
          <a:lstStyle>
            <a:lvl1pPr>
              <a:lnSpc>
                <a:spcPts val="2250"/>
              </a:lnSpc>
              <a:defRPr/>
            </a:lvl1pPr>
          </a:lstStyle>
          <a:p>
            <a:r>
              <a:rPr lang="en-US"/>
              <a:t>Click to edit Master title style</a:t>
            </a:r>
            <a:endParaRPr lang="es-ES" dirty="0"/>
          </a:p>
        </p:txBody>
      </p:sp>
      <p:sp>
        <p:nvSpPr>
          <p:cNvPr id="10" name="Text Placeholder 2"/>
          <p:cNvSpPr>
            <a:spLocks noGrp="1"/>
          </p:cNvSpPr>
          <p:nvPr>
            <p:ph idx="1"/>
          </p:nvPr>
        </p:nvSpPr>
        <p:spPr>
          <a:xfrm>
            <a:off x="107504" y="735546"/>
            <a:ext cx="8928992" cy="3888432"/>
          </a:xfrm>
          <a:prstGeom prst="rect">
            <a:avLst/>
          </a:prstGeom>
        </p:spPr>
        <p:txBody>
          <a:bodyPr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s-ES" dirty="0"/>
          </a:p>
        </p:txBody>
      </p:sp>
      <p:sp>
        <p:nvSpPr>
          <p:cNvPr id="4" name="Footer Placeholder 4"/>
          <p:cNvSpPr>
            <a:spLocks noGrp="1"/>
          </p:cNvSpPr>
          <p:nvPr>
            <p:ph type="ftr" sz="quarter" idx="10"/>
          </p:nvPr>
        </p:nvSpPr>
        <p:spPr>
          <a:xfrm>
            <a:off x="3781468" y="4767262"/>
            <a:ext cx="4606957" cy="310754"/>
          </a:xfrm>
          <a:prstGeom prst="rect">
            <a:avLst/>
          </a:prstGeom>
        </p:spPr>
        <p:txBody>
          <a:bodyPr/>
          <a:lstStyle>
            <a:lvl1pPr>
              <a:defRPr/>
            </a:lvl1pPr>
          </a:lstStyle>
          <a:p>
            <a:pPr>
              <a:defRPr/>
            </a:pPr>
            <a:r>
              <a:rPr lang="es-ES"/>
              <a:t>Badia – BDEC2, Bloomington, 2018 </a:t>
            </a:r>
          </a:p>
        </p:txBody>
      </p:sp>
      <p:sp>
        <p:nvSpPr>
          <p:cNvPr id="5" name="Slide Number Placeholder 5"/>
          <p:cNvSpPr>
            <a:spLocks noGrp="1"/>
          </p:cNvSpPr>
          <p:nvPr>
            <p:ph type="sldNum" sz="quarter" idx="11"/>
          </p:nvPr>
        </p:nvSpPr>
        <p:spPr>
          <a:xfrm>
            <a:off x="8532441" y="4768453"/>
            <a:ext cx="514723" cy="309563"/>
          </a:xfrm>
          <a:prstGeom prst="rect">
            <a:avLst/>
          </a:prstGeom>
        </p:spPr>
        <p:txBody>
          <a:bodyPr/>
          <a:lstStyle>
            <a:lvl1pPr>
              <a:defRPr/>
            </a:lvl1pPr>
          </a:lstStyle>
          <a:p>
            <a:pPr>
              <a:defRPr/>
            </a:pPr>
            <a:fld id="{507E71EA-063B-44B1-AD35-92A155656681}" type="slidenum">
              <a:rPr lang="es-ES" altLang="en-US"/>
              <a:pPr>
                <a:defRPr/>
              </a:pPr>
              <a:t>‹#›</a:t>
            </a:fld>
            <a:endParaRPr lang="es-ES" altLang="en-US"/>
          </a:p>
        </p:txBody>
      </p:sp>
      <p:pic>
        <p:nvPicPr>
          <p:cNvPr id="6" name="Imagen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2709" y="4632722"/>
            <a:ext cx="1876425" cy="342900"/>
          </a:xfrm>
          <a:prstGeom prst="rect">
            <a:avLst/>
          </a:prstGeom>
        </p:spPr>
      </p:pic>
    </p:spTree>
    <p:extLst>
      <p:ext uri="{BB962C8B-B14F-4D97-AF65-F5344CB8AC3E}">
        <p14:creationId xmlns:p14="http://schemas.microsoft.com/office/powerpoint/2010/main" val="508572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BSC2017-Generic">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464803" y="163420"/>
            <a:ext cx="8229598" cy="628798"/>
          </a:xfrm>
          <a:prstGeom prst="rect">
            <a:avLst/>
          </a:prstGeom>
        </p:spPr>
        <p:txBody>
          <a:bodyPr vert="horz" lIns="91440" tIns="45720" rIns="91440" bIns="45720" rtlCol="0" anchor="ctr">
            <a:noAutofit/>
          </a:bodyPr>
          <a:lstStyle>
            <a:lvl1pPr algn="ctr">
              <a:defRPr sz="2625" b="1"/>
            </a:lvl1pPr>
          </a:lstStyle>
          <a:p>
            <a:r>
              <a:rPr lang="es-ES" dirty="0"/>
              <a:t>Haga clic para modificar el estilo de título del patrón</a:t>
            </a:r>
            <a:endParaRPr lang="en-US" dirty="0"/>
          </a:p>
        </p:txBody>
      </p:sp>
      <p:sp>
        <p:nvSpPr>
          <p:cNvPr id="7" name="Text Placeholder 2"/>
          <p:cNvSpPr>
            <a:spLocks noGrp="1"/>
          </p:cNvSpPr>
          <p:nvPr>
            <p:ph idx="1"/>
          </p:nvPr>
        </p:nvSpPr>
        <p:spPr>
          <a:xfrm>
            <a:off x="464803" y="911304"/>
            <a:ext cx="8229598" cy="3624944"/>
          </a:xfrm>
          <a:prstGeom prst="rect">
            <a:avLst/>
          </a:prstGeom>
        </p:spPr>
        <p:txBody>
          <a:bodyPr vert="horz" lIns="91440" tIns="45720" rIns="91440" bIns="45720" rtlCol="0">
            <a:normAutofit/>
          </a:bodyPr>
          <a:lstStyle>
            <a:lvl1pPr>
              <a:buClr>
                <a:srgbClr val="0070C0"/>
              </a:buClr>
              <a:defRPr/>
            </a:lvl1pPr>
            <a:lvl2pPr>
              <a:buClr>
                <a:srgbClr val="0070C0"/>
              </a:buClr>
              <a:defRPr/>
            </a:lvl2pPr>
            <a:lvl3pPr>
              <a:buClr>
                <a:srgbClr val="0070C0"/>
              </a:buClr>
              <a:defRPr/>
            </a:lvl3pPr>
            <a:lvl4pPr>
              <a:buClr>
                <a:srgbClr val="0070C0"/>
              </a:buClr>
              <a:defRPr/>
            </a:lvl4pPr>
            <a:lvl5pPr>
              <a:buClr>
                <a:srgbClr val="0070C0"/>
              </a:buClr>
              <a:defRPr/>
            </a:lvl5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pic>
        <p:nvPicPr>
          <p:cNvPr id="8" name="Imagen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2709" y="4674108"/>
            <a:ext cx="1876425" cy="342900"/>
          </a:xfrm>
          <a:prstGeom prst="rect">
            <a:avLst/>
          </a:prstGeom>
        </p:spPr>
      </p:pic>
    </p:spTree>
    <p:extLst>
      <p:ext uri="{BB962C8B-B14F-4D97-AF65-F5344CB8AC3E}">
        <p14:creationId xmlns:p14="http://schemas.microsoft.com/office/powerpoint/2010/main" val="2973070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lide title">
    <p:spTree>
      <p:nvGrpSpPr>
        <p:cNvPr id="1" name=""/>
        <p:cNvGrpSpPr/>
        <p:nvPr/>
      </p:nvGrpSpPr>
      <p:grpSpPr>
        <a:xfrm>
          <a:off x="0" y="0"/>
          <a:ext cx="0" cy="0"/>
          <a:chOff x="0" y="0"/>
          <a:chExt cx="0" cy="0"/>
        </a:xfrm>
      </p:grpSpPr>
      <p:sp>
        <p:nvSpPr>
          <p:cNvPr id="14" name="Rectángulo 13">
            <a:extLst>
              <a:ext uri="{FF2B5EF4-FFF2-40B4-BE49-F238E27FC236}">
                <a16:creationId xmlns:a16="http://schemas.microsoft.com/office/drawing/2014/main" id="{6ABAD07E-6D11-3941-896B-9E023CB6A212}"/>
              </a:ext>
            </a:extLst>
          </p:cNvPr>
          <p:cNvSpPr/>
          <p:nvPr userDrawn="1"/>
        </p:nvSpPr>
        <p:spPr>
          <a:xfrm>
            <a:off x="3041582" y="4592481"/>
            <a:ext cx="5888455" cy="415498"/>
          </a:xfrm>
          <a:prstGeom prst="rect">
            <a:avLst/>
          </a:prstGeom>
        </p:spPr>
        <p:txBody>
          <a:bodyPr wrap="square">
            <a:spAutoFit/>
          </a:bodyPr>
          <a:lstStyle/>
          <a:p>
            <a:pPr>
              <a:lnSpc>
                <a:spcPct val="100000"/>
              </a:lnSpc>
            </a:pPr>
            <a:r>
              <a:rPr lang="en-US" sz="700" noProof="0" dirty="0">
                <a:solidFill>
                  <a:schemeClr val="tx1"/>
                </a:solidFill>
                <a:latin typeface="+mn-lt"/>
                <a:cs typeface="Arial" panose="020B0604020202020204" pitchFamily="34" charset="0"/>
              </a:rPr>
              <a:t>This project has received funding from the European High-Performance Computing Joint Undertaking (JU) under grant agreement No 955558. The JU receives support from the European Union’s Horizon 2020 research and innovation programme and Spain, Germany, France, Italy, Poland, Switzerland, Norway. MCIN/AEI/10.13039/501100011033 and the European Union </a:t>
            </a:r>
            <a:r>
              <a:rPr lang="en-US" sz="700" noProof="0" dirty="0" err="1">
                <a:solidFill>
                  <a:schemeClr val="tx1"/>
                </a:solidFill>
                <a:latin typeface="+mn-lt"/>
                <a:cs typeface="Arial" panose="020B0604020202020204" pitchFamily="34" charset="0"/>
              </a:rPr>
              <a:t>NextGenerationEU</a:t>
            </a:r>
            <a:r>
              <a:rPr lang="en-US" sz="700" noProof="0" dirty="0">
                <a:solidFill>
                  <a:schemeClr val="tx1"/>
                </a:solidFill>
                <a:latin typeface="+mn-lt"/>
                <a:cs typeface="Arial" panose="020B0604020202020204" pitchFamily="34" charset="0"/>
              </a:rPr>
              <a:t>/PRTR (PCI2021-121957)</a:t>
            </a:r>
          </a:p>
        </p:txBody>
      </p:sp>
      <p:pic>
        <p:nvPicPr>
          <p:cNvPr id="3" name="Imagen 2">
            <a:extLst>
              <a:ext uri="{FF2B5EF4-FFF2-40B4-BE49-F238E27FC236}">
                <a16:creationId xmlns:a16="http://schemas.microsoft.com/office/drawing/2014/main" id="{CE65266C-CE5D-434F-B02D-4D1185A147CA}"/>
              </a:ext>
            </a:extLst>
          </p:cNvPr>
          <p:cNvPicPr>
            <a:picLocks noChangeAspect="1"/>
          </p:cNvPicPr>
          <p:nvPr userDrawn="1"/>
        </p:nvPicPr>
        <p:blipFill>
          <a:blip r:embed="rId2"/>
          <a:stretch>
            <a:fillRect/>
          </a:stretch>
        </p:blipFill>
        <p:spPr>
          <a:xfrm>
            <a:off x="0" y="5056715"/>
            <a:ext cx="9144000" cy="86785"/>
          </a:xfrm>
          <a:prstGeom prst="rect">
            <a:avLst/>
          </a:prstGeom>
        </p:spPr>
      </p:pic>
      <p:pic>
        <p:nvPicPr>
          <p:cNvPr id="18" name="Imagen 17">
            <a:extLst>
              <a:ext uri="{FF2B5EF4-FFF2-40B4-BE49-F238E27FC236}">
                <a16:creationId xmlns:a16="http://schemas.microsoft.com/office/drawing/2014/main" id="{24B8BDE7-A80A-994E-8396-93F182C4BEA2}"/>
              </a:ext>
            </a:extLst>
          </p:cNvPr>
          <p:cNvPicPr>
            <a:picLocks noChangeAspect="1"/>
          </p:cNvPicPr>
          <p:nvPr userDrawn="1"/>
        </p:nvPicPr>
        <p:blipFill>
          <a:blip r:embed="rId3"/>
          <a:stretch>
            <a:fillRect/>
          </a:stretch>
        </p:blipFill>
        <p:spPr>
          <a:xfrm>
            <a:off x="-1" y="0"/>
            <a:ext cx="9165303" cy="2387600"/>
          </a:xfrm>
          <a:prstGeom prst="rect">
            <a:avLst/>
          </a:prstGeom>
        </p:spPr>
      </p:pic>
      <p:pic>
        <p:nvPicPr>
          <p:cNvPr id="4" name="Picture 3">
            <a:extLst>
              <a:ext uri="{FF2B5EF4-FFF2-40B4-BE49-F238E27FC236}">
                <a16:creationId xmlns:a16="http://schemas.microsoft.com/office/drawing/2014/main" id="{B326853A-3BD7-A690-03B4-46D5A8D86965}"/>
              </a:ext>
            </a:extLst>
          </p:cNvPr>
          <p:cNvPicPr>
            <a:picLocks noChangeAspect="1"/>
          </p:cNvPicPr>
          <p:nvPr userDrawn="1"/>
        </p:nvPicPr>
        <p:blipFill>
          <a:blip r:embed="rId4"/>
          <a:stretch>
            <a:fillRect/>
          </a:stretch>
        </p:blipFill>
        <p:spPr>
          <a:xfrm>
            <a:off x="1203157" y="4579493"/>
            <a:ext cx="1838425" cy="428486"/>
          </a:xfrm>
          <a:prstGeom prst="rect">
            <a:avLst/>
          </a:prstGeom>
        </p:spPr>
      </p:pic>
    </p:spTree>
    <p:extLst>
      <p:ext uri="{BB962C8B-B14F-4D97-AF65-F5344CB8AC3E}">
        <p14:creationId xmlns:p14="http://schemas.microsoft.com/office/powerpoint/2010/main" val="2951540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lide1">
    <p:spTree>
      <p:nvGrpSpPr>
        <p:cNvPr id="1" name=""/>
        <p:cNvGrpSpPr/>
        <p:nvPr/>
      </p:nvGrpSpPr>
      <p:grpSpPr>
        <a:xfrm>
          <a:off x="0" y="0"/>
          <a:ext cx="0" cy="0"/>
          <a:chOff x="0" y="0"/>
          <a:chExt cx="0" cy="0"/>
        </a:xfrm>
      </p:grpSpPr>
      <p:sp>
        <p:nvSpPr>
          <p:cNvPr id="6" name="Título 1">
            <a:extLst>
              <a:ext uri="{FF2B5EF4-FFF2-40B4-BE49-F238E27FC236}">
                <a16:creationId xmlns:a16="http://schemas.microsoft.com/office/drawing/2014/main" id="{FE171FF3-CEF5-8C42-8915-66BF36F8D760}"/>
              </a:ext>
            </a:extLst>
          </p:cNvPr>
          <p:cNvSpPr>
            <a:spLocks noGrp="1"/>
          </p:cNvSpPr>
          <p:nvPr>
            <p:ph type="title" hasCustomPrompt="1"/>
          </p:nvPr>
        </p:nvSpPr>
        <p:spPr>
          <a:xfrm>
            <a:off x="449579" y="224709"/>
            <a:ext cx="6568350" cy="434026"/>
          </a:xfrm>
          <a:prstGeom prst="rect">
            <a:avLst/>
          </a:prstGeom>
        </p:spPr>
        <p:txBody>
          <a:bodyPr>
            <a:normAutofit/>
          </a:bodyPr>
          <a:lstStyle>
            <a:lvl1pPr algn="l">
              <a:defRPr sz="2400" b="0" i="0" baseline="0">
                <a:solidFill>
                  <a:schemeClr val="accent1"/>
                </a:solidFill>
                <a:latin typeface="+mn-lt"/>
                <a:cs typeface="Verdana"/>
              </a:defRPr>
            </a:lvl1pPr>
          </a:lstStyle>
          <a:p>
            <a:r>
              <a:rPr lang="en-US" noProof="0" dirty="0"/>
              <a:t>Title slide</a:t>
            </a:r>
          </a:p>
        </p:txBody>
      </p:sp>
      <p:sp>
        <p:nvSpPr>
          <p:cNvPr id="7" name="Marcador de contenido 2">
            <a:extLst>
              <a:ext uri="{FF2B5EF4-FFF2-40B4-BE49-F238E27FC236}">
                <a16:creationId xmlns:a16="http://schemas.microsoft.com/office/drawing/2014/main" id="{0C163939-C1FA-FC43-8210-621EB597C2D0}"/>
              </a:ext>
            </a:extLst>
          </p:cNvPr>
          <p:cNvSpPr>
            <a:spLocks noGrp="1"/>
          </p:cNvSpPr>
          <p:nvPr>
            <p:ph idx="1" hasCustomPrompt="1"/>
          </p:nvPr>
        </p:nvSpPr>
        <p:spPr>
          <a:xfrm>
            <a:off x="449579" y="1031288"/>
            <a:ext cx="8278785" cy="3423315"/>
          </a:xfrm>
          <a:prstGeom prst="rect">
            <a:avLst/>
          </a:prstGeom>
        </p:spPr>
        <p:txBody>
          <a:bodyPr>
            <a:normAutofit/>
          </a:bodyPr>
          <a:lstStyle>
            <a:lvl1pPr marL="342900" indent="-342900">
              <a:buClr>
                <a:schemeClr val="accent1"/>
              </a:buClr>
              <a:buFont typeface="Arial" panose="020B0604020202020204" pitchFamily="34" charset="0"/>
              <a:buChar char="•"/>
              <a:defRPr sz="2000" b="0" i="0" baseline="0">
                <a:solidFill>
                  <a:schemeClr val="tx1">
                    <a:lumMod val="65000"/>
                    <a:lumOff val="35000"/>
                  </a:schemeClr>
                </a:solidFill>
                <a:latin typeface="+mn-lt"/>
                <a:cs typeface="Arial" panose="020B0604020202020204" pitchFamily="34" charset="0"/>
              </a:defRPr>
            </a:lvl1pPr>
            <a:lvl2pPr marL="800100" indent="-342900">
              <a:buClr>
                <a:schemeClr val="accent1"/>
              </a:buClr>
              <a:buFont typeface="Arial" panose="020B0604020202020204" pitchFamily="34" charset="0"/>
              <a:buChar char="•"/>
              <a:defRPr sz="2000" b="0" i="0" baseline="0">
                <a:solidFill>
                  <a:schemeClr val="tx1">
                    <a:lumMod val="65000"/>
                    <a:lumOff val="35000"/>
                  </a:schemeClr>
                </a:solidFill>
                <a:latin typeface="+mn-lt"/>
                <a:cs typeface="Arial" panose="020B0604020202020204" pitchFamily="34" charset="0"/>
              </a:defRPr>
            </a:lvl2pPr>
            <a:lvl3pPr marL="1200150" indent="-285750">
              <a:buClr>
                <a:schemeClr val="accent1"/>
              </a:buClr>
              <a:buFont typeface="Arial" panose="020B0604020202020204" pitchFamily="34" charset="0"/>
              <a:buChar char="•"/>
              <a:defRPr sz="1800" b="0" i="0">
                <a:solidFill>
                  <a:schemeClr val="tx1">
                    <a:lumMod val="65000"/>
                    <a:lumOff val="35000"/>
                  </a:schemeClr>
                </a:solidFill>
                <a:latin typeface="+mn-lt"/>
                <a:cs typeface="Arial" panose="020B0604020202020204" pitchFamily="34" charset="0"/>
              </a:defRPr>
            </a:lvl3pPr>
            <a:lvl4pPr marL="1600200" indent="-228600">
              <a:buClr>
                <a:srgbClr val="37A5AE"/>
              </a:buClr>
              <a:buFont typeface="Wingdings" charset="2"/>
              <a:buChar char="ü"/>
              <a:defRPr sz="1500" b="0" i="0">
                <a:latin typeface="Helvetica Neue"/>
                <a:cs typeface="Helvetica Neue"/>
              </a:defRPr>
            </a:lvl4pPr>
            <a:lvl5pPr marL="2057400" indent="-228600">
              <a:buClr>
                <a:srgbClr val="3F6BA3"/>
              </a:buClr>
              <a:buFont typeface="Wingdings" charset="2"/>
              <a:buChar char="ü"/>
              <a:defRPr sz="1500" b="0" i="0">
                <a:latin typeface="Helvetica Neue"/>
                <a:cs typeface="Helvetica Neue"/>
              </a:defRPr>
            </a:lvl5pPr>
          </a:lstStyle>
          <a:p>
            <a:pPr lvl="0"/>
            <a:r>
              <a:rPr lang="en-US" noProof="0" dirty="0"/>
              <a:t>First paragraph</a:t>
            </a:r>
          </a:p>
          <a:p>
            <a:pPr lvl="1"/>
            <a:r>
              <a:rPr lang="en-US" noProof="0" dirty="0"/>
              <a:t>Second paragraph</a:t>
            </a:r>
          </a:p>
          <a:p>
            <a:pPr lvl="2"/>
            <a:r>
              <a:rPr lang="en-US" noProof="0" dirty="0"/>
              <a:t>Third paragraph</a:t>
            </a:r>
          </a:p>
        </p:txBody>
      </p:sp>
      <p:sp>
        <p:nvSpPr>
          <p:cNvPr id="9" name="Marcador de número de diapositiva 2">
            <a:extLst>
              <a:ext uri="{FF2B5EF4-FFF2-40B4-BE49-F238E27FC236}">
                <a16:creationId xmlns:a16="http://schemas.microsoft.com/office/drawing/2014/main" id="{0AB2E753-41F1-8B44-9F2B-6A6959B26CC3}"/>
              </a:ext>
            </a:extLst>
          </p:cNvPr>
          <p:cNvSpPr txBox="1">
            <a:spLocks/>
          </p:cNvSpPr>
          <p:nvPr userDrawn="1"/>
        </p:nvSpPr>
        <p:spPr>
          <a:xfrm>
            <a:off x="449579" y="4747433"/>
            <a:ext cx="1764232" cy="290812"/>
          </a:xfrm>
          <a:prstGeom prst="rect">
            <a:avLst/>
          </a:prstGeom>
        </p:spPr>
        <p:txBody>
          <a:bodyPr vert="horz" lIns="91440" tIns="45720" rIns="91440" bIns="45720" rtlCol="0" anchor="ctr"/>
          <a:lstStyle>
            <a:defPPr>
              <a:defRPr lang="ca-ES"/>
            </a:defPPr>
            <a:lvl1pPr marL="0" algn="r" defTabSz="685800" rtl="0" eaLnBrk="1" latinLnBrk="0" hangingPunct="1">
              <a:defRPr sz="1000" b="1" kern="1200">
                <a:solidFill>
                  <a:schemeClr val="bg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l"/>
            <a:fld id="{747F1688-19F0-1A4E-9A2D-4CC614ECF7BF}" type="slidenum">
              <a:rPr lang="es-ES" sz="900" b="0" i="0" smtClean="0">
                <a:solidFill>
                  <a:schemeClr val="tx1">
                    <a:lumMod val="50000"/>
                    <a:lumOff val="50000"/>
                  </a:schemeClr>
                </a:solidFill>
                <a:latin typeface="+mn-lt"/>
              </a:rPr>
              <a:pPr algn="l"/>
              <a:t>‹#›</a:t>
            </a:fld>
            <a:r>
              <a:rPr lang="es-ES" sz="900" b="0" i="0" dirty="0">
                <a:solidFill>
                  <a:schemeClr val="tx1">
                    <a:lumMod val="50000"/>
                    <a:lumOff val="50000"/>
                  </a:schemeClr>
                </a:solidFill>
                <a:latin typeface="+mn-lt"/>
              </a:rPr>
              <a:t> - ISC-HPC tutorial, May 2023</a:t>
            </a:r>
          </a:p>
        </p:txBody>
      </p:sp>
      <p:sp>
        <p:nvSpPr>
          <p:cNvPr id="10" name="Rectángulo 9">
            <a:extLst>
              <a:ext uri="{FF2B5EF4-FFF2-40B4-BE49-F238E27FC236}">
                <a16:creationId xmlns:a16="http://schemas.microsoft.com/office/drawing/2014/main" id="{EE995F07-D70C-2E42-A1C1-D2AF6001BFB3}"/>
              </a:ext>
            </a:extLst>
          </p:cNvPr>
          <p:cNvSpPr/>
          <p:nvPr userDrawn="1"/>
        </p:nvSpPr>
        <p:spPr>
          <a:xfrm>
            <a:off x="7997985" y="4807413"/>
            <a:ext cx="947895" cy="230832"/>
          </a:xfrm>
          <a:prstGeom prst="rect">
            <a:avLst/>
          </a:prstGeom>
        </p:spPr>
        <p:txBody>
          <a:bodyPr wrap="square">
            <a:spAutoFit/>
          </a:bodyPr>
          <a:lstStyle/>
          <a:p>
            <a:pPr algn="ctr"/>
            <a:r>
              <a:rPr lang="es-ES" sz="900" b="1" i="0" dirty="0">
                <a:solidFill>
                  <a:schemeClr val="tx1">
                    <a:lumMod val="50000"/>
                    <a:lumOff val="50000"/>
                  </a:schemeClr>
                </a:solidFill>
                <a:latin typeface="+mn-lt"/>
                <a:cs typeface="Verdana"/>
              </a:rPr>
              <a:t>21/05/2023</a:t>
            </a:r>
          </a:p>
        </p:txBody>
      </p:sp>
      <p:pic>
        <p:nvPicPr>
          <p:cNvPr id="8" name="Imagen 7">
            <a:extLst>
              <a:ext uri="{FF2B5EF4-FFF2-40B4-BE49-F238E27FC236}">
                <a16:creationId xmlns:a16="http://schemas.microsoft.com/office/drawing/2014/main" id="{20373C6B-C092-4C4F-B794-10324D06D014}"/>
              </a:ext>
            </a:extLst>
          </p:cNvPr>
          <p:cNvPicPr>
            <a:picLocks noChangeAspect="1"/>
          </p:cNvPicPr>
          <p:nvPr userDrawn="1"/>
        </p:nvPicPr>
        <p:blipFill>
          <a:blip r:embed="rId2"/>
          <a:stretch>
            <a:fillRect/>
          </a:stretch>
        </p:blipFill>
        <p:spPr>
          <a:xfrm>
            <a:off x="0" y="5044840"/>
            <a:ext cx="9144000" cy="86785"/>
          </a:xfrm>
          <a:prstGeom prst="rect">
            <a:avLst/>
          </a:prstGeom>
        </p:spPr>
      </p:pic>
      <p:pic>
        <p:nvPicPr>
          <p:cNvPr id="3" name="Imagen 2">
            <a:extLst>
              <a:ext uri="{FF2B5EF4-FFF2-40B4-BE49-F238E27FC236}">
                <a16:creationId xmlns:a16="http://schemas.microsoft.com/office/drawing/2014/main" id="{CCEF49D2-3E44-B343-9440-FA18E6F477CD}"/>
              </a:ext>
            </a:extLst>
          </p:cNvPr>
          <p:cNvPicPr>
            <a:picLocks noChangeAspect="1"/>
          </p:cNvPicPr>
          <p:nvPr userDrawn="1"/>
        </p:nvPicPr>
        <p:blipFill rotWithShape="1">
          <a:blip r:embed="rId3"/>
          <a:srcRect l="5709" t="23415" r="9758" b="19772"/>
          <a:stretch/>
        </p:blipFill>
        <p:spPr>
          <a:xfrm>
            <a:off x="7330838" y="145893"/>
            <a:ext cx="1733797" cy="591659"/>
          </a:xfrm>
          <a:prstGeom prst="rect">
            <a:avLst/>
          </a:prstGeom>
        </p:spPr>
      </p:pic>
    </p:spTree>
    <p:extLst>
      <p:ext uri="{BB962C8B-B14F-4D97-AF65-F5344CB8AC3E}">
        <p14:creationId xmlns:p14="http://schemas.microsoft.com/office/powerpoint/2010/main" val="26995733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theme" Target="../theme/theme2.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395D142A-4032-4C45-90A3-C329A5159BA0}" type="datetime1">
              <a:rPr lang="en-US" smtClean="0"/>
              <a:t>5/3/23</a:t>
            </a:fld>
            <a:endParaRPr lang="en-GB"/>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22BEB8B8-AB66-0D4A-92EE-378C12FDC4EA}" type="slidenum">
              <a:t>‹#›</a:t>
            </a:fld>
            <a:endParaRPr lang="en-GB"/>
          </a:p>
        </p:txBody>
      </p:sp>
    </p:spTree>
    <p:extLst>
      <p:ext uri="{BB962C8B-B14F-4D97-AF65-F5344CB8AC3E}">
        <p14:creationId xmlns:p14="http://schemas.microsoft.com/office/powerpoint/2010/main" val="2191985883"/>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5" r:id="rId3"/>
    <p:sldLayoutId id="2147483674" r:id="rId4"/>
    <p:sldLayoutId id="2147483661" r:id="rId5"/>
    <p:sldLayoutId id="2147483686" r:id="rId6"/>
    <p:sldLayoutId id="2147483688" r:id="rId7"/>
  </p:sldLayoutIdLst>
  <p:hf hdr="0" ft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22BE7BF-CCED-F744-8B50-9C71D8728E1E}" type="datetimeFigureOut">
              <a:t>3/5/23</a:t>
            </a:fld>
            <a:endParaRPr lang="en-GB"/>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22BEB8B8-AB66-0D4A-92EE-378C12FDC4EA}" type="slidenum">
              <a:t>‹#›</a:t>
            </a:fld>
            <a:endParaRPr lang="en-GB"/>
          </a:p>
        </p:txBody>
      </p:sp>
    </p:spTree>
    <p:extLst>
      <p:ext uri="{BB962C8B-B14F-4D97-AF65-F5344CB8AC3E}">
        <p14:creationId xmlns:p14="http://schemas.microsoft.com/office/powerpoint/2010/main" val="2035515577"/>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7" r:id="rId9"/>
    <p:sldLayoutId id="2147483689" r:id="rId1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png"/><Relationship Id="rId1" Type="http://schemas.openxmlformats.org/officeDocument/2006/relationships/slideLayout" Target="../slideLayouts/slideLayout9.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7C3E8A9E-59B3-0B46-991D-8AD98D2DAD5D}"/>
              </a:ext>
            </a:extLst>
          </p:cNvPr>
          <p:cNvSpPr txBox="1"/>
          <p:nvPr/>
        </p:nvSpPr>
        <p:spPr>
          <a:xfrm>
            <a:off x="4415425" y="5047989"/>
            <a:ext cx="184731" cy="300082"/>
          </a:xfrm>
          <a:prstGeom prst="rect">
            <a:avLst/>
          </a:prstGeom>
          <a:noFill/>
        </p:spPr>
        <p:txBody>
          <a:bodyPr wrap="none" rtlCol="0">
            <a:spAutoFit/>
          </a:bodyPr>
          <a:lstStyle/>
          <a:p>
            <a:endParaRPr lang="en-GB"/>
          </a:p>
        </p:txBody>
      </p:sp>
      <p:sp>
        <p:nvSpPr>
          <p:cNvPr id="5" name="Subtítulo 2">
            <a:extLst>
              <a:ext uri="{FF2B5EF4-FFF2-40B4-BE49-F238E27FC236}">
                <a16:creationId xmlns:a16="http://schemas.microsoft.com/office/drawing/2014/main" id="{655B5D40-EDE7-DC47-AA36-A0D265A34546}"/>
              </a:ext>
            </a:extLst>
          </p:cNvPr>
          <p:cNvSpPr txBox="1">
            <a:spLocks/>
          </p:cNvSpPr>
          <p:nvPr/>
        </p:nvSpPr>
        <p:spPr>
          <a:xfrm>
            <a:off x="0" y="3812125"/>
            <a:ext cx="9144000" cy="759417"/>
          </a:xfrm>
          <a:prstGeom prst="rect">
            <a:avLst/>
          </a:prstGeom>
        </p:spPr>
        <p:txBody>
          <a:bodyPr>
            <a:noAutofit/>
          </a:bodyPr>
          <a:lstStyle>
            <a:lvl1pPr marL="0" indent="0" algn="ctr" defTabSz="685800" rtl="0" eaLnBrk="1" latinLnBrk="0" hangingPunct="1">
              <a:lnSpc>
                <a:spcPct val="90000"/>
              </a:lnSpc>
              <a:spcBef>
                <a:spcPts val="750"/>
              </a:spcBef>
              <a:buFont typeface="Arial" panose="020B0604020202020204" pitchFamily="34" charset="0"/>
              <a:buNone/>
              <a:defRPr sz="2000" b="1" i="0" kern="1200">
                <a:solidFill>
                  <a:schemeClr val="tx1">
                    <a:lumMod val="65000"/>
                    <a:lumOff val="35000"/>
                  </a:schemeClr>
                </a:solidFill>
                <a:latin typeface="Courier" pitchFamily="2" charset="0"/>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r>
              <a:rPr lang="en-US" sz="1200" b="0" i="0" spc="0" dirty="0">
                <a:solidFill>
                  <a:schemeClr val="tx1"/>
                </a:solidFill>
                <a:latin typeface="+mn-lt"/>
                <a:cs typeface="Myanmar Text" panose="020B0502040204020203" pitchFamily="34" charset="0"/>
              </a:rPr>
              <a:t>Jorge </a:t>
            </a:r>
            <a:r>
              <a:rPr lang="en-US" sz="1200" b="0" i="0" spc="0" dirty="0" err="1">
                <a:solidFill>
                  <a:schemeClr val="tx1"/>
                </a:solidFill>
                <a:latin typeface="+mn-lt"/>
                <a:cs typeface="Myanmar Text" panose="020B0502040204020203" pitchFamily="34" charset="0"/>
              </a:rPr>
              <a:t>Ejarque</a:t>
            </a:r>
            <a:r>
              <a:rPr lang="en-US" sz="1200" b="0" i="0" spc="0" dirty="0">
                <a:solidFill>
                  <a:schemeClr val="tx1"/>
                </a:solidFill>
                <a:latin typeface="+mn-lt"/>
                <a:cs typeface="Myanmar Text" panose="020B0502040204020203" pitchFamily="34" charset="0"/>
              </a:rPr>
              <a:t> (BSC), </a:t>
            </a:r>
            <a:r>
              <a:rPr lang="en-US" sz="1200" b="0" i="0" spc="0" dirty="0" err="1">
                <a:solidFill>
                  <a:schemeClr val="tx1"/>
                </a:solidFill>
                <a:latin typeface="+mn-lt"/>
                <a:cs typeface="Myanmar Text" panose="020B0502040204020203" pitchFamily="34" charset="0"/>
              </a:rPr>
              <a:t>Jedrzej</a:t>
            </a:r>
            <a:r>
              <a:rPr lang="en-US" sz="1200" b="0" i="0" spc="0" dirty="0">
                <a:solidFill>
                  <a:schemeClr val="tx1"/>
                </a:solidFill>
                <a:latin typeface="+mn-lt"/>
                <a:cs typeface="Myanmar Text" panose="020B0502040204020203" pitchFamily="34" charset="0"/>
              </a:rPr>
              <a:t> Rybicki (JSC), Rosa M </a:t>
            </a:r>
            <a:r>
              <a:rPr lang="en-US" sz="1200" b="0" i="0" spc="0" dirty="0" err="1">
                <a:solidFill>
                  <a:schemeClr val="tx1"/>
                </a:solidFill>
                <a:latin typeface="+mn-lt"/>
                <a:cs typeface="Myanmar Text" panose="020B0502040204020203" pitchFamily="34" charset="0"/>
              </a:rPr>
              <a:t>Badia</a:t>
            </a:r>
            <a:r>
              <a:rPr lang="en-US" sz="1200" b="0" dirty="0">
                <a:solidFill>
                  <a:schemeClr val="tx1"/>
                </a:solidFill>
                <a:latin typeface="+mn-lt"/>
                <a:cs typeface="Myanmar Text" panose="020B0502040204020203" pitchFamily="34" charset="0"/>
              </a:rPr>
              <a:t> (BSC)</a:t>
            </a:r>
            <a:endParaRPr lang="en-US" sz="1200" b="0" i="0" spc="0" dirty="0">
              <a:solidFill>
                <a:schemeClr val="tx1"/>
              </a:solidFill>
              <a:latin typeface="+mn-lt"/>
              <a:cs typeface="Myanmar Text" panose="020B0502040204020203" pitchFamily="34" charset="0"/>
            </a:endParaRPr>
          </a:p>
          <a:p>
            <a:r>
              <a:rPr lang="en-US" sz="1200" b="0" i="0" spc="0" dirty="0">
                <a:solidFill>
                  <a:schemeClr val="tx1"/>
                </a:solidFill>
                <a:latin typeface="+mn-lt"/>
                <a:cs typeface="Myanmar Text" panose="020B0502040204020203" pitchFamily="34" charset="0"/>
              </a:rPr>
              <a:t>EAB Meeting – Barcelona, 22</a:t>
            </a:r>
            <a:r>
              <a:rPr lang="en-US" sz="1200" b="0" i="0" spc="0" baseline="30000" dirty="0">
                <a:solidFill>
                  <a:schemeClr val="tx1"/>
                </a:solidFill>
                <a:latin typeface="+mn-lt"/>
                <a:cs typeface="Myanmar Text" panose="020B0502040204020203" pitchFamily="34" charset="0"/>
              </a:rPr>
              <a:t>nd</a:t>
            </a:r>
            <a:r>
              <a:rPr lang="en-US" sz="1200" b="0" i="0" spc="0" dirty="0">
                <a:solidFill>
                  <a:schemeClr val="tx1"/>
                </a:solidFill>
                <a:latin typeface="+mn-lt"/>
                <a:cs typeface="Myanmar Text" panose="020B0502040204020203" pitchFamily="34" charset="0"/>
              </a:rPr>
              <a:t> of March 2023</a:t>
            </a:r>
          </a:p>
        </p:txBody>
      </p:sp>
      <p:sp>
        <p:nvSpPr>
          <p:cNvPr id="6" name="Título 1">
            <a:extLst>
              <a:ext uri="{FF2B5EF4-FFF2-40B4-BE49-F238E27FC236}">
                <a16:creationId xmlns:a16="http://schemas.microsoft.com/office/drawing/2014/main" id="{3CBAD634-8E5E-9042-B04A-A8F405A8384F}"/>
              </a:ext>
            </a:extLst>
          </p:cNvPr>
          <p:cNvSpPr>
            <a:spLocks noGrp="1"/>
          </p:cNvSpPr>
          <p:nvPr>
            <p:ph type="ctrTitle" idx="4294967295"/>
          </p:nvPr>
        </p:nvSpPr>
        <p:spPr>
          <a:xfrm>
            <a:off x="242888" y="2571750"/>
            <a:ext cx="8713787" cy="906463"/>
          </a:xfrm>
          <a:prstGeom prst="rect">
            <a:avLst/>
          </a:prstGeom>
        </p:spPr>
        <p:txBody>
          <a:bodyPr anchor="ctr">
            <a:normAutofit fontScale="90000"/>
          </a:bodyPr>
          <a:lstStyle>
            <a:lvl1pPr algn="ctr">
              <a:defRPr sz="2800" b="0" i="0">
                <a:solidFill>
                  <a:schemeClr val="accent1"/>
                </a:solidFill>
                <a:latin typeface="Myriad Pro" panose="020B0503030403020204" pitchFamily="34" charset="0"/>
              </a:defRPr>
            </a:lvl1pPr>
          </a:lstStyle>
          <a:p>
            <a:r>
              <a:rPr lang="en-US" dirty="0">
                <a:latin typeface="+mn-lt"/>
              </a:rPr>
              <a:t>Introduction to the eFlows4HPC software</a:t>
            </a:r>
            <a:br>
              <a:rPr lang="en-US" dirty="0">
                <a:latin typeface="+mn-lt"/>
              </a:rPr>
            </a:br>
            <a:r>
              <a:rPr lang="en-US" dirty="0">
                <a:latin typeface="+mn-lt"/>
              </a:rPr>
              <a:t>stack and HPC Workflows as a Service</a:t>
            </a:r>
            <a:br>
              <a:rPr lang="en-US" dirty="0">
                <a:latin typeface="+mn-lt"/>
              </a:rPr>
            </a:br>
            <a:r>
              <a:rPr lang="en-US" dirty="0">
                <a:latin typeface="+mn-lt"/>
              </a:rPr>
              <a:t>methodology</a:t>
            </a:r>
          </a:p>
        </p:txBody>
      </p:sp>
    </p:spTree>
    <p:extLst>
      <p:ext uri="{BB962C8B-B14F-4D97-AF65-F5344CB8AC3E}">
        <p14:creationId xmlns:p14="http://schemas.microsoft.com/office/powerpoint/2010/main" val="36282562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Support for MPI tasks</a:t>
            </a:r>
            <a:endParaRPr lang="en-US" dirty="0"/>
          </a:p>
        </p:txBody>
      </p:sp>
      <p:sp>
        <p:nvSpPr>
          <p:cNvPr id="6" name="Content Placeholder 5"/>
          <p:cNvSpPr>
            <a:spLocks noGrp="1"/>
          </p:cNvSpPr>
          <p:nvPr>
            <p:ph idx="1"/>
          </p:nvPr>
        </p:nvSpPr>
        <p:spPr/>
        <p:txBody>
          <a:bodyPr/>
          <a:lstStyle/>
          <a:p>
            <a:r>
              <a:rPr lang="en-US" dirty="0"/>
              <a:t>Resource manager aware of multi-node tasks</a:t>
            </a:r>
          </a:p>
          <a:p>
            <a:endParaRPr lang="en-US" dirty="0"/>
          </a:p>
        </p:txBody>
      </p:sp>
      <p:sp>
        <p:nvSpPr>
          <p:cNvPr id="4" name="Slide Number Placeholder 3"/>
          <p:cNvSpPr>
            <a:spLocks noGrp="1"/>
          </p:cNvSpPr>
          <p:nvPr>
            <p:ph type="sldNum" sz="quarter" idx="4294967295"/>
          </p:nvPr>
        </p:nvSpPr>
        <p:spPr>
          <a:xfrm>
            <a:off x="8812213" y="4768850"/>
            <a:ext cx="331787" cy="309563"/>
          </a:xfrm>
          <a:prstGeom prst="rect">
            <a:avLst/>
          </a:prstGeom>
        </p:spPr>
        <p:txBody>
          <a:bodyPr/>
          <a:lstStyle/>
          <a:p>
            <a:pPr>
              <a:defRPr/>
            </a:pPr>
            <a:fld id="{507E71EA-063B-44B1-AD35-92A155656681}" type="slidenum">
              <a:rPr lang="es-ES" altLang="en-US" smtClean="0"/>
              <a:pPr>
                <a:defRPr/>
              </a:pPr>
              <a:t>10</a:t>
            </a:fld>
            <a:endParaRPr lang="es-ES" altLang="en-US"/>
          </a:p>
        </p:txBody>
      </p:sp>
      <p:sp>
        <p:nvSpPr>
          <p:cNvPr id="11" name="CuadroTexto 5">
            <a:extLst>
              <a:ext uri="{FF2B5EF4-FFF2-40B4-BE49-F238E27FC236}">
                <a16:creationId xmlns:a16="http://schemas.microsoft.com/office/drawing/2014/main" id="{8D97A903-785C-524E-854A-1CBCF5EA6353}"/>
              </a:ext>
            </a:extLst>
          </p:cNvPr>
          <p:cNvSpPr txBox="1"/>
          <p:nvPr/>
        </p:nvSpPr>
        <p:spPr>
          <a:xfrm>
            <a:off x="1086440" y="1442129"/>
            <a:ext cx="6659561" cy="738664"/>
          </a:xfrm>
          <a:prstGeom prst="rect">
            <a:avLst/>
          </a:prstGeom>
          <a:solidFill>
            <a:schemeClr val="accent1">
              <a:lumMod val="20000"/>
              <a:lumOff val="80000"/>
            </a:schemeClr>
          </a:solidFill>
          <a:ln>
            <a:solidFill>
              <a:srgbClr val="B4CCEA"/>
            </a:solidFill>
          </a:ln>
          <a:effectLst/>
        </p:spPr>
        <p:txBody>
          <a:bodyPr wrap="square" rtlCol="0">
            <a:spAutoFit/>
          </a:bodyPr>
          <a:lstStyle>
            <a:defPPr>
              <a:defRPr lang="en-US"/>
            </a:defPPr>
            <a:lvl1pPr>
              <a:defRPr sz="1600" b="1">
                <a:solidFill>
                  <a:prstClr val="black"/>
                </a:solidFill>
                <a:latin typeface="Courier" charset="0"/>
                <a:ea typeface="Courier" charset="0"/>
                <a:cs typeface="Courier" charset="0"/>
              </a:defRPr>
            </a:lvl1pPr>
          </a:lstStyle>
          <a:p>
            <a:r>
              <a:rPr lang="en-US" sz="1050" dirty="0"/>
              <a:t>@</a:t>
            </a:r>
            <a:r>
              <a:rPr lang="en-US" sz="1050" dirty="0" err="1"/>
              <a:t>mpi</a:t>
            </a:r>
            <a:r>
              <a:rPr lang="en-US" sz="1050" dirty="0"/>
              <a:t> (runner="</a:t>
            </a:r>
            <a:r>
              <a:rPr lang="en-US" sz="1050" dirty="0" err="1"/>
              <a:t>mpirun</a:t>
            </a:r>
            <a:r>
              <a:rPr lang="en-US" sz="1050" dirty="0"/>
              <a:t>", processes= ”32”, </a:t>
            </a:r>
            <a:r>
              <a:rPr lang="en-US" sz="1050" dirty="0" err="1"/>
              <a:t>processes_per_node</a:t>
            </a:r>
            <a:r>
              <a:rPr lang="en-US" sz="1050" dirty="0"/>
              <a:t>=8)	        </a:t>
            </a:r>
          </a:p>
          <a:p>
            <a:r>
              <a:rPr lang="en-US" sz="1050" dirty="0"/>
              <a:t>@task (returns=int, </a:t>
            </a:r>
            <a:r>
              <a:rPr lang="en-US" sz="1050" dirty="0" err="1"/>
              <a:t>stdOutFile</a:t>
            </a:r>
            <a:r>
              <a:rPr lang="en-US" sz="1050" dirty="0"/>
              <a:t>=FILE_OUT_STDOUT, </a:t>
            </a:r>
            <a:r>
              <a:rPr lang="en-US" sz="1050" dirty="0" err="1"/>
              <a:t>stdErrFile</a:t>
            </a:r>
            <a:r>
              <a:rPr lang="en-US" sz="1050" dirty="0"/>
              <a:t>=FILE_OUT_STDERR)</a:t>
            </a:r>
          </a:p>
          <a:p>
            <a:r>
              <a:rPr lang="en-US" sz="1050" b="0" dirty="0"/>
              <a:t>def </a:t>
            </a:r>
            <a:r>
              <a:rPr lang="en-US" sz="1050" b="0" dirty="0" err="1"/>
              <a:t>nems</a:t>
            </a:r>
            <a:r>
              <a:rPr lang="en-US" sz="1050" b="0" dirty="0"/>
              <a:t>(</a:t>
            </a:r>
            <a:r>
              <a:rPr lang="en-US" sz="1050" b="0" dirty="0" err="1"/>
              <a:t>stdOutFile</a:t>
            </a:r>
            <a:r>
              <a:rPr lang="en-US" sz="1050" b="0" dirty="0"/>
              <a:t>, </a:t>
            </a:r>
            <a:r>
              <a:rPr lang="en-US" sz="1050" b="0" dirty="0" err="1"/>
              <a:t>stdErrFile</a:t>
            </a:r>
            <a:r>
              <a:rPr lang="en-US" sz="1050" b="0" dirty="0"/>
              <a:t>):</a:t>
            </a:r>
          </a:p>
          <a:p>
            <a:r>
              <a:rPr lang="en-US" sz="1050" b="0" dirty="0"/>
              <a:t>    pass</a:t>
            </a:r>
          </a:p>
        </p:txBody>
      </p:sp>
      <p:sp>
        <p:nvSpPr>
          <p:cNvPr id="2" name="Rectangle 1">
            <a:extLst>
              <a:ext uri="{FF2B5EF4-FFF2-40B4-BE49-F238E27FC236}">
                <a16:creationId xmlns:a16="http://schemas.microsoft.com/office/drawing/2014/main" id="{6B63BFE0-3AF0-C546-A969-F79F2CD1B07A}"/>
              </a:ext>
            </a:extLst>
          </p:cNvPr>
          <p:cNvSpPr/>
          <p:nvPr/>
        </p:nvSpPr>
        <p:spPr>
          <a:xfrm>
            <a:off x="354692" y="2922429"/>
            <a:ext cx="2092542" cy="559961"/>
          </a:xfrm>
          <a:prstGeom prst="rect">
            <a:avLst/>
          </a:prstGeom>
        </p:spPr>
        <p:txBody>
          <a:bodyPr wrap="square">
            <a:spAutoFit/>
          </a:bodyPr>
          <a:lstStyle/>
          <a:p>
            <a:pPr lvl="1"/>
            <a:r>
              <a:rPr lang="en-GB" sz="1013" dirty="0"/>
              <a:t>Launches MPI execution with </a:t>
            </a:r>
            <a:br>
              <a:rPr lang="en-GB" sz="1013" dirty="0"/>
            </a:br>
            <a:r>
              <a:rPr lang="en-GB" sz="1013" dirty="0"/>
              <a:t>32 processes</a:t>
            </a:r>
          </a:p>
          <a:p>
            <a:pPr lvl="1"/>
            <a:r>
              <a:rPr lang="en-GB" sz="1013" dirty="0"/>
              <a:t>8 processes per node</a:t>
            </a:r>
          </a:p>
        </p:txBody>
      </p:sp>
      <p:cxnSp>
        <p:nvCxnSpPr>
          <p:cNvPr id="12" name="Curved Connector 11">
            <a:extLst>
              <a:ext uri="{FF2B5EF4-FFF2-40B4-BE49-F238E27FC236}">
                <a16:creationId xmlns:a16="http://schemas.microsoft.com/office/drawing/2014/main" id="{1CC5CACC-A3ED-F744-8C18-DC36370F6396}"/>
              </a:ext>
            </a:extLst>
          </p:cNvPr>
          <p:cNvCxnSpPr>
            <a:cxnSpLocks/>
            <a:stCxn id="2" idx="0"/>
          </p:cNvCxnSpPr>
          <p:nvPr/>
        </p:nvCxnSpPr>
        <p:spPr>
          <a:xfrm rot="5400000" flipH="1" flipV="1">
            <a:off x="1310036" y="2433302"/>
            <a:ext cx="580054" cy="398200"/>
          </a:xfrm>
          <a:prstGeom prst="curvedConnector3">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D2311E06-4FF0-FF92-FF8A-5F7B90D77BA8}"/>
              </a:ext>
            </a:extLst>
          </p:cNvPr>
          <p:cNvGrpSpPr/>
          <p:nvPr/>
        </p:nvGrpSpPr>
        <p:grpSpPr>
          <a:xfrm>
            <a:off x="3076305" y="2669392"/>
            <a:ext cx="949132" cy="1017525"/>
            <a:chOff x="3076305" y="2669392"/>
            <a:chExt cx="949132" cy="1017525"/>
          </a:xfrm>
        </p:grpSpPr>
        <p:sp>
          <p:nvSpPr>
            <p:cNvPr id="7" name="Rounded Rectangle 6">
              <a:extLst>
                <a:ext uri="{FF2B5EF4-FFF2-40B4-BE49-F238E27FC236}">
                  <a16:creationId xmlns:a16="http://schemas.microsoft.com/office/drawing/2014/main" id="{FD949967-5932-D977-4D96-8A72D67FAA3F}"/>
                </a:ext>
              </a:extLst>
            </p:cNvPr>
            <p:cNvSpPr/>
            <p:nvPr/>
          </p:nvSpPr>
          <p:spPr>
            <a:xfrm>
              <a:off x="3076305" y="2948252"/>
              <a:ext cx="949132" cy="7386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0484FEE9-EADF-3896-4567-33E557EA27EF}"/>
                </a:ext>
              </a:extLst>
            </p:cNvPr>
            <p:cNvSpPr txBox="1"/>
            <p:nvPr/>
          </p:nvSpPr>
          <p:spPr>
            <a:xfrm>
              <a:off x="3204462" y="2669392"/>
              <a:ext cx="692818" cy="300082"/>
            </a:xfrm>
            <a:prstGeom prst="rect">
              <a:avLst/>
            </a:prstGeom>
            <a:noFill/>
          </p:spPr>
          <p:txBody>
            <a:bodyPr wrap="none" rtlCol="0">
              <a:spAutoFit/>
            </a:bodyPr>
            <a:lstStyle/>
            <a:p>
              <a:r>
                <a:rPr lang="en-GB" dirty="0"/>
                <a:t>Node 0</a:t>
              </a:r>
            </a:p>
          </p:txBody>
        </p:sp>
        <p:grpSp>
          <p:nvGrpSpPr>
            <p:cNvPr id="24" name="Group 23">
              <a:extLst>
                <a:ext uri="{FF2B5EF4-FFF2-40B4-BE49-F238E27FC236}">
                  <a16:creationId xmlns:a16="http://schemas.microsoft.com/office/drawing/2014/main" id="{4DB531E3-B1A2-4456-CBAC-1E09DD1E77EE}"/>
                </a:ext>
              </a:extLst>
            </p:cNvPr>
            <p:cNvGrpSpPr/>
            <p:nvPr/>
          </p:nvGrpSpPr>
          <p:grpSpPr>
            <a:xfrm>
              <a:off x="3214512" y="2994688"/>
              <a:ext cx="745517" cy="267789"/>
              <a:chOff x="3214512" y="2994688"/>
              <a:chExt cx="745517" cy="267789"/>
            </a:xfrm>
          </p:grpSpPr>
          <p:sp>
            <p:nvSpPr>
              <p:cNvPr id="16" name="Lightning Bolt 15">
                <a:extLst>
                  <a:ext uri="{FF2B5EF4-FFF2-40B4-BE49-F238E27FC236}">
                    <a16:creationId xmlns:a16="http://schemas.microsoft.com/office/drawing/2014/main" id="{B951C28B-3752-A5AF-F3DC-92B7FC1564C0}"/>
                  </a:ext>
                </a:extLst>
              </p:cNvPr>
              <p:cNvSpPr/>
              <p:nvPr/>
            </p:nvSpPr>
            <p:spPr>
              <a:xfrm flipH="1">
                <a:off x="3214512"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Lightning Bolt 20">
                <a:extLst>
                  <a:ext uri="{FF2B5EF4-FFF2-40B4-BE49-F238E27FC236}">
                    <a16:creationId xmlns:a16="http://schemas.microsoft.com/office/drawing/2014/main" id="{3B8E6B3F-6698-2EC3-C3EB-07BA3523499E}"/>
                  </a:ext>
                </a:extLst>
              </p:cNvPr>
              <p:cNvSpPr/>
              <p:nvPr/>
            </p:nvSpPr>
            <p:spPr>
              <a:xfrm flipH="1">
                <a:off x="3414379"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Lightning Bolt 21">
                <a:extLst>
                  <a:ext uri="{FF2B5EF4-FFF2-40B4-BE49-F238E27FC236}">
                    <a16:creationId xmlns:a16="http://schemas.microsoft.com/office/drawing/2014/main" id="{97EA0FC7-F7F6-2313-1748-A845C73032E1}"/>
                  </a:ext>
                </a:extLst>
              </p:cNvPr>
              <p:cNvSpPr/>
              <p:nvPr/>
            </p:nvSpPr>
            <p:spPr>
              <a:xfrm flipH="1">
                <a:off x="3614246"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Lightning Bolt 22">
                <a:extLst>
                  <a:ext uri="{FF2B5EF4-FFF2-40B4-BE49-F238E27FC236}">
                    <a16:creationId xmlns:a16="http://schemas.microsoft.com/office/drawing/2014/main" id="{2B6ED8DF-E2FD-2E79-DF27-9EE77736E67C}"/>
                  </a:ext>
                </a:extLst>
              </p:cNvPr>
              <p:cNvSpPr/>
              <p:nvPr/>
            </p:nvSpPr>
            <p:spPr>
              <a:xfrm flipH="1">
                <a:off x="3814114"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5" name="Group 24">
              <a:extLst>
                <a:ext uri="{FF2B5EF4-FFF2-40B4-BE49-F238E27FC236}">
                  <a16:creationId xmlns:a16="http://schemas.microsoft.com/office/drawing/2014/main" id="{262288C9-1AA9-3991-C9FA-A315D797A83A}"/>
                </a:ext>
              </a:extLst>
            </p:cNvPr>
            <p:cNvGrpSpPr/>
            <p:nvPr/>
          </p:nvGrpSpPr>
          <p:grpSpPr>
            <a:xfrm>
              <a:off x="3147326" y="3326904"/>
              <a:ext cx="745517" cy="267789"/>
              <a:chOff x="3214512" y="2994688"/>
              <a:chExt cx="745517" cy="267789"/>
            </a:xfrm>
          </p:grpSpPr>
          <p:sp>
            <p:nvSpPr>
              <p:cNvPr id="26" name="Lightning Bolt 25">
                <a:extLst>
                  <a:ext uri="{FF2B5EF4-FFF2-40B4-BE49-F238E27FC236}">
                    <a16:creationId xmlns:a16="http://schemas.microsoft.com/office/drawing/2014/main" id="{A3A35169-EE32-6516-0B08-D2E90369B0AB}"/>
                  </a:ext>
                </a:extLst>
              </p:cNvPr>
              <p:cNvSpPr/>
              <p:nvPr/>
            </p:nvSpPr>
            <p:spPr>
              <a:xfrm flipH="1">
                <a:off x="3214512"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Lightning Bolt 26">
                <a:extLst>
                  <a:ext uri="{FF2B5EF4-FFF2-40B4-BE49-F238E27FC236}">
                    <a16:creationId xmlns:a16="http://schemas.microsoft.com/office/drawing/2014/main" id="{9843F366-9EE9-244C-C57A-73BCA46472AD}"/>
                  </a:ext>
                </a:extLst>
              </p:cNvPr>
              <p:cNvSpPr/>
              <p:nvPr/>
            </p:nvSpPr>
            <p:spPr>
              <a:xfrm flipH="1">
                <a:off x="3414379"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Lightning Bolt 27">
                <a:extLst>
                  <a:ext uri="{FF2B5EF4-FFF2-40B4-BE49-F238E27FC236}">
                    <a16:creationId xmlns:a16="http://schemas.microsoft.com/office/drawing/2014/main" id="{57C07CEC-6659-8471-3707-ED2C2E04FDE8}"/>
                  </a:ext>
                </a:extLst>
              </p:cNvPr>
              <p:cNvSpPr/>
              <p:nvPr/>
            </p:nvSpPr>
            <p:spPr>
              <a:xfrm flipH="1">
                <a:off x="3614246"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Lightning Bolt 28">
                <a:extLst>
                  <a:ext uri="{FF2B5EF4-FFF2-40B4-BE49-F238E27FC236}">
                    <a16:creationId xmlns:a16="http://schemas.microsoft.com/office/drawing/2014/main" id="{C3FC822A-7A07-1DF5-73A5-1463C7983DF3}"/>
                  </a:ext>
                </a:extLst>
              </p:cNvPr>
              <p:cNvSpPr/>
              <p:nvPr/>
            </p:nvSpPr>
            <p:spPr>
              <a:xfrm flipH="1">
                <a:off x="3814114"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31" name="Group 30">
            <a:extLst>
              <a:ext uri="{FF2B5EF4-FFF2-40B4-BE49-F238E27FC236}">
                <a16:creationId xmlns:a16="http://schemas.microsoft.com/office/drawing/2014/main" id="{2DEB71E0-0006-809B-BC5B-32F3174943C8}"/>
              </a:ext>
            </a:extLst>
          </p:cNvPr>
          <p:cNvGrpSpPr/>
          <p:nvPr/>
        </p:nvGrpSpPr>
        <p:grpSpPr>
          <a:xfrm>
            <a:off x="4088155" y="2669392"/>
            <a:ext cx="949132" cy="1017525"/>
            <a:chOff x="3076305" y="2669392"/>
            <a:chExt cx="949132" cy="1017525"/>
          </a:xfrm>
        </p:grpSpPr>
        <p:sp>
          <p:nvSpPr>
            <p:cNvPr id="32" name="Rounded Rectangle 31">
              <a:extLst>
                <a:ext uri="{FF2B5EF4-FFF2-40B4-BE49-F238E27FC236}">
                  <a16:creationId xmlns:a16="http://schemas.microsoft.com/office/drawing/2014/main" id="{BCA50730-341C-1B86-A01B-73194AD1DE43}"/>
                </a:ext>
              </a:extLst>
            </p:cNvPr>
            <p:cNvSpPr/>
            <p:nvPr/>
          </p:nvSpPr>
          <p:spPr>
            <a:xfrm>
              <a:off x="3076305" y="2948252"/>
              <a:ext cx="949132" cy="7386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TextBox 32">
              <a:extLst>
                <a:ext uri="{FF2B5EF4-FFF2-40B4-BE49-F238E27FC236}">
                  <a16:creationId xmlns:a16="http://schemas.microsoft.com/office/drawing/2014/main" id="{C9D851C9-B8D5-39A0-E42A-59F1A22A974E}"/>
                </a:ext>
              </a:extLst>
            </p:cNvPr>
            <p:cNvSpPr txBox="1"/>
            <p:nvPr/>
          </p:nvSpPr>
          <p:spPr>
            <a:xfrm>
              <a:off x="3204462" y="2669392"/>
              <a:ext cx="692818" cy="300082"/>
            </a:xfrm>
            <a:prstGeom prst="rect">
              <a:avLst/>
            </a:prstGeom>
            <a:noFill/>
          </p:spPr>
          <p:txBody>
            <a:bodyPr wrap="none" rtlCol="0">
              <a:spAutoFit/>
            </a:bodyPr>
            <a:lstStyle/>
            <a:p>
              <a:r>
                <a:rPr lang="en-GB" dirty="0"/>
                <a:t>Node 1</a:t>
              </a:r>
            </a:p>
          </p:txBody>
        </p:sp>
        <p:grpSp>
          <p:nvGrpSpPr>
            <p:cNvPr id="34" name="Group 33">
              <a:extLst>
                <a:ext uri="{FF2B5EF4-FFF2-40B4-BE49-F238E27FC236}">
                  <a16:creationId xmlns:a16="http://schemas.microsoft.com/office/drawing/2014/main" id="{D09ECD8B-C919-2C10-46D9-DC8BB170AE78}"/>
                </a:ext>
              </a:extLst>
            </p:cNvPr>
            <p:cNvGrpSpPr/>
            <p:nvPr/>
          </p:nvGrpSpPr>
          <p:grpSpPr>
            <a:xfrm>
              <a:off x="3214512" y="2994688"/>
              <a:ext cx="745517" cy="267789"/>
              <a:chOff x="3214512" y="2994688"/>
              <a:chExt cx="745517" cy="267789"/>
            </a:xfrm>
          </p:grpSpPr>
          <p:sp>
            <p:nvSpPr>
              <p:cNvPr id="40" name="Lightning Bolt 39">
                <a:extLst>
                  <a:ext uri="{FF2B5EF4-FFF2-40B4-BE49-F238E27FC236}">
                    <a16:creationId xmlns:a16="http://schemas.microsoft.com/office/drawing/2014/main" id="{C2782136-6703-D057-1AFD-73765FD321B2}"/>
                  </a:ext>
                </a:extLst>
              </p:cNvPr>
              <p:cNvSpPr/>
              <p:nvPr/>
            </p:nvSpPr>
            <p:spPr>
              <a:xfrm flipH="1">
                <a:off x="3214512"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Lightning Bolt 40">
                <a:extLst>
                  <a:ext uri="{FF2B5EF4-FFF2-40B4-BE49-F238E27FC236}">
                    <a16:creationId xmlns:a16="http://schemas.microsoft.com/office/drawing/2014/main" id="{665DEF9B-684A-E60B-C1F8-A15F2298C96E}"/>
                  </a:ext>
                </a:extLst>
              </p:cNvPr>
              <p:cNvSpPr/>
              <p:nvPr/>
            </p:nvSpPr>
            <p:spPr>
              <a:xfrm flipH="1">
                <a:off x="3414379"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Lightning Bolt 41">
                <a:extLst>
                  <a:ext uri="{FF2B5EF4-FFF2-40B4-BE49-F238E27FC236}">
                    <a16:creationId xmlns:a16="http://schemas.microsoft.com/office/drawing/2014/main" id="{74FE9C82-B49D-67FB-EFC7-808187EF2058}"/>
                  </a:ext>
                </a:extLst>
              </p:cNvPr>
              <p:cNvSpPr/>
              <p:nvPr/>
            </p:nvSpPr>
            <p:spPr>
              <a:xfrm flipH="1">
                <a:off x="3614246"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Lightning Bolt 42">
                <a:extLst>
                  <a:ext uri="{FF2B5EF4-FFF2-40B4-BE49-F238E27FC236}">
                    <a16:creationId xmlns:a16="http://schemas.microsoft.com/office/drawing/2014/main" id="{440B91D8-E2AF-2C42-BA79-12552ACEE557}"/>
                  </a:ext>
                </a:extLst>
              </p:cNvPr>
              <p:cNvSpPr/>
              <p:nvPr/>
            </p:nvSpPr>
            <p:spPr>
              <a:xfrm flipH="1">
                <a:off x="3814114"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35" name="Group 34">
              <a:extLst>
                <a:ext uri="{FF2B5EF4-FFF2-40B4-BE49-F238E27FC236}">
                  <a16:creationId xmlns:a16="http://schemas.microsoft.com/office/drawing/2014/main" id="{37974FFA-0B9A-FE17-C292-63BE07346D55}"/>
                </a:ext>
              </a:extLst>
            </p:cNvPr>
            <p:cNvGrpSpPr/>
            <p:nvPr/>
          </p:nvGrpSpPr>
          <p:grpSpPr>
            <a:xfrm>
              <a:off x="3147326" y="3326904"/>
              <a:ext cx="745517" cy="267789"/>
              <a:chOff x="3214512" y="2994688"/>
              <a:chExt cx="745517" cy="267789"/>
            </a:xfrm>
          </p:grpSpPr>
          <p:sp>
            <p:nvSpPr>
              <p:cNvPr id="36" name="Lightning Bolt 35">
                <a:extLst>
                  <a:ext uri="{FF2B5EF4-FFF2-40B4-BE49-F238E27FC236}">
                    <a16:creationId xmlns:a16="http://schemas.microsoft.com/office/drawing/2014/main" id="{F4F8103F-8077-FF43-426E-A219DDAD9DB7}"/>
                  </a:ext>
                </a:extLst>
              </p:cNvPr>
              <p:cNvSpPr/>
              <p:nvPr/>
            </p:nvSpPr>
            <p:spPr>
              <a:xfrm flipH="1">
                <a:off x="3214512"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Lightning Bolt 36">
                <a:extLst>
                  <a:ext uri="{FF2B5EF4-FFF2-40B4-BE49-F238E27FC236}">
                    <a16:creationId xmlns:a16="http://schemas.microsoft.com/office/drawing/2014/main" id="{FD579943-D695-20D6-717C-AFFE54091F7C}"/>
                  </a:ext>
                </a:extLst>
              </p:cNvPr>
              <p:cNvSpPr/>
              <p:nvPr/>
            </p:nvSpPr>
            <p:spPr>
              <a:xfrm flipH="1">
                <a:off x="3414379"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Lightning Bolt 37">
                <a:extLst>
                  <a:ext uri="{FF2B5EF4-FFF2-40B4-BE49-F238E27FC236}">
                    <a16:creationId xmlns:a16="http://schemas.microsoft.com/office/drawing/2014/main" id="{15EA763B-F242-6FE4-AA25-A9C70293725E}"/>
                  </a:ext>
                </a:extLst>
              </p:cNvPr>
              <p:cNvSpPr/>
              <p:nvPr/>
            </p:nvSpPr>
            <p:spPr>
              <a:xfrm flipH="1">
                <a:off x="3614246"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Lightning Bolt 38">
                <a:extLst>
                  <a:ext uri="{FF2B5EF4-FFF2-40B4-BE49-F238E27FC236}">
                    <a16:creationId xmlns:a16="http://schemas.microsoft.com/office/drawing/2014/main" id="{3CB76B72-B4CC-8D3C-6450-14873F1027B7}"/>
                  </a:ext>
                </a:extLst>
              </p:cNvPr>
              <p:cNvSpPr/>
              <p:nvPr/>
            </p:nvSpPr>
            <p:spPr>
              <a:xfrm flipH="1">
                <a:off x="3814114"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44" name="Group 43">
            <a:extLst>
              <a:ext uri="{FF2B5EF4-FFF2-40B4-BE49-F238E27FC236}">
                <a16:creationId xmlns:a16="http://schemas.microsoft.com/office/drawing/2014/main" id="{1C49885A-BD36-F14F-C7CE-1BFDCFB713C9}"/>
              </a:ext>
            </a:extLst>
          </p:cNvPr>
          <p:cNvGrpSpPr/>
          <p:nvPr/>
        </p:nvGrpSpPr>
        <p:grpSpPr>
          <a:xfrm>
            <a:off x="5100005" y="2669392"/>
            <a:ext cx="949132" cy="1017525"/>
            <a:chOff x="3076305" y="2669392"/>
            <a:chExt cx="949132" cy="1017525"/>
          </a:xfrm>
        </p:grpSpPr>
        <p:sp>
          <p:nvSpPr>
            <p:cNvPr id="45" name="Rounded Rectangle 44">
              <a:extLst>
                <a:ext uri="{FF2B5EF4-FFF2-40B4-BE49-F238E27FC236}">
                  <a16:creationId xmlns:a16="http://schemas.microsoft.com/office/drawing/2014/main" id="{633F686D-12EF-C2AA-4896-6136E5B5853E}"/>
                </a:ext>
              </a:extLst>
            </p:cNvPr>
            <p:cNvSpPr/>
            <p:nvPr/>
          </p:nvSpPr>
          <p:spPr>
            <a:xfrm>
              <a:off x="3076305" y="2948252"/>
              <a:ext cx="949132" cy="7386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TextBox 45">
              <a:extLst>
                <a:ext uri="{FF2B5EF4-FFF2-40B4-BE49-F238E27FC236}">
                  <a16:creationId xmlns:a16="http://schemas.microsoft.com/office/drawing/2014/main" id="{5C0BDAD8-2B96-13AE-F3A4-680010B7F774}"/>
                </a:ext>
              </a:extLst>
            </p:cNvPr>
            <p:cNvSpPr txBox="1"/>
            <p:nvPr/>
          </p:nvSpPr>
          <p:spPr>
            <a:xfrm>
              <a:off x="3204462" y="2669392"/>
              <a:ext cx="692818" cy="300082"/>
            </a:xfrm>
            <a:prstGeom prst="rect">
              <a:avLst/>
            </a:prstGeom>
            <a:noFill/>
          </p:spPr>
          <p:txBody>
            <a:bodyPr wrap="none" rtlCol="0">
              <a:spAutoFit/>
            </a:bodyPr>
            <a:lstStyle/>
            <a:p>
              <a:r>
                <a:rPr lang="en-GB" dirty="0"/>
                <a:t>Node 2</a:t>
              </a:r>
            </a:p>
          </p:txBody>
        </p:sp>
        <p:grpSp>
          <p:nvGrpSpPr>
            <p:cNvPr id="47" name="Group 46">
              <a:extLst>
                <a:ext uri="{FF2B5EF4-FFF2-40B4-BE49-F238E27FC236}">
                  <a16:creationId xmlns:a16="http://schemas.microsoft.com/office/drawing/2014/main" id="{551F0414-6A70-3E3C-5D3B-7A0FB620004A}"/>
                </a:ext>
              </a:extLst>
            </p:cNvPr>
            <p:cNvGrpSpPr/>
            <p:nvPr/>
          </p:nvGrpSpPr>
          <p:grpSpPr>
            <a:xfrm>
              <a:off x="3214512" y="2994688"/>
              <a:ext cx="745517" cy="267789"/>
              <a:chOff x="3214512" y="2994688"/>
              <a:chExt cx="745517" cy="267789"/>
            </a:xfrm>
          </p:grpSpPr>
          <p:sp>
            <p:nvSpPr>
              <p:cNvPr id="53" name="Lightning Bolt 52">
                <a:extLst>
                  <a:ext uri="{FF2B5EF4-FFF2-40B4-BE49-F238E27FC236}">
                    <a16:creationId xmlns:a16="http://schemas.microsoft.com/office/drawing/2014/main" id="{49030A74-2A44-3929-0876-2736AA65A76A}"/>
                  </a:ext>
                </a:extLst>
              </p:cNvPr>
              <p:cNvSpPr/>
              <p:nvPr/>
            </p:nvSpPr>
            <p:spPr>
              <a:xfrm flipH="1">
                <a:off x="3214512"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Lightning Bolt 53">
                <a:extLst>
                  <a:ext uri="{FF2B5EF4-FFF2-40B4-BE49-F238E27FC236}">
                    <a16:creationId xmlns:a16="http://schemas.microsoft.com/office/drawing/2014/main" id="{58D6957D-5E2E-0DF4-255D-E3720289387E}"/>
                  </a:ext>
                </a:extLst>
              </p:cNvPr>
              <p:cNvSpPr/>
              <p:nvPr/>
            </p:nvSpPr>
            <p:spPr>
              <a:xfrm flipH="1">
                <a:off x="3414379"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Lightning Bolt 54">
                <a:extLst>
                  <a:ext uri="{FF2B5EF4-FFF2-40B4-BE49-F238E27FC236}">
                    <a16:creationId xmlns:a16="http://schemas.microsoft.com/office/drawing/2014/main" id="{9A0137E8-973B-4DA3-90A8-9AE3228E14EE}"/>
                  </a:ext>
                </a:extLst>
              </p:cNvPr>
              <p:cNvSpPr/>
              <p:nvPr/>
            </p:nvSpPr>
            <p:spPr>
              <a:xfrm flipH="1">
                <a:off x="3614246"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Lightning Bolt 55">
                <a:extLst>
                  <a:ext uri="{FF2B5EF4-FFF2-40B4-BE49-F238E27FC236}">
                    <a16:creationId xmlns:a16="http://schemas.microsoft.com/office/drawing/2014/main" id="{13356240-A904-5FB1-0D89-A25C0EAE5AB0}"/>
                  </a:ext>
                </a:extLst>
              </p:cNvPr>
              <p:cNvSpPr/>
              <p:nvPr/>
            </p:nvSpPr>
            <p:spPr>
              <a:xfrm flipH="1">
                <a:off x="3814114"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8" name="Group 47">
              <a:extLst>
                <a:ext uri="{FF2B5EF4-FFF2-40B4-BE49-F238E27FC236}">
                  <a16:creationId xmlns:a16="http://schemas.microsoft.com/office/drawing/2014/main" id="{BF5545DD-2D70-BF5C-C874-8D7ADB77A239}"/>
                </a:ext>
              </a:extLst>
            </p:cNvPr>
            <p:cNvGrpSpPr/>
            <p:nvPr/>
          </p:nvGrpSpPr>
          <p:grpSpPr>
            <a:xfrm>
              <a:off x="3147326" y="3326904"/>
              <a:ext cx="745517" cy="267789"/>
              <a:chOff x="3214512" y="2994688"/>
              <a:chExt cx="745517" cy="267789"/>
            </a:xfrm>
          </p:grpSpPr>
          <p:sp>
            <p:nvSpPr>
              <p:cNvPr id="49" name="Lightning Bolt 48">
                <a:extLst>
                  <a:ext uri="{FF2B5EF4-FFF2-40B4-BE49-F238E27FC236}">
                    <a16:creationId xmlns:a16="http://schemas.microsoft.com/office/drawing/2014/main" id="{6B21AC8C-07CC-7D4B-844E-5A98C7A36292}"/>
                  </a:ext>
                </a:extLst>
              </p:cNvPr>
              <p:cNvSpPr/>
              <p:nvPr/>
            </p:nvSpPr>
            <p:spPr>
              <a:xfrm flipH="1">
                <a:off x="3214512"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Lightning Bolt 49">
                <a:extLst>
                  <a:ext uri="{FF2B5EF4-FFF2-40B4-BE49-F238E27FC236}">
                    <a16:creationId xmlns:a16="http://schemas.microsoft.com/office/drawing/2014/main" id="{28592D50-9658-C904-4875-99B0F3C48808}"/>
                  </a:ext>
                </a:extLst>
              </p:cNvPr>
              <p:cNvSpPr/>
              <p:nvPr/>
            </p:nvSpPr>
            <p:spPr>
              <a:xfrm flipH="1">
                <a:off x="3414379"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Lightning Bolt 50">
                <a:extLst>
                  <a:ext uri="{FF2B5EF4-FFF2-40B4-BE49-F238E27FC236}">
                    <a16:creationId xmlns:a16="http://schemas.microsoft.com/office/drawing/2014/main" id="{D5F9B9B9-C4E9-1712-A8DD-5C2ED338CDE6}"/>
                  </a:ext>
                </a:extLst>
              </p:cNvPr>
              <p:cNvSpPr/>
              <p:nvPr/>
            </p:nvSpPr>
            <p:spPr>
              <a:xfrm flipH="1">
                <a:off x="3614246"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Lightning Bolt 51">
                <a:extLst>
                  <a:ext uri="{FF2B5EF4-FFF2-40B4-BE49-F238E27FC236}">
                    <a16:creationId xmlns:a16="http://schemas.microsoft.com/office/drawing/2014/main" id="{9E7C9AE2-E902-D0B7-37A2-7811359B769D}"/>
                  </a:ext>
                </a:extLst>
              </p:cNvPr>
              <p:cNvSpPr/>
              <p:nvPr/>
            </p:nvSpPr>
            <p:spPr>
              <a:xfrm flipH="1">
                <a:off x="3814114"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57" name="Group 56">
            <a:extLst>
              <a:ext uri="{FF2B5EF4-FFF2-40B4-BE49-F238E27FC236}">
                <a16:creationId xmlns:a16="http://schemas.microsoft.com/office/drawing/2014/main" id="{81392FB9-94EC-8CDF-7652-80DE966628AF}"/>
              </a:ext>
            </a:extLst>
          </p:cNvPr>
          <p:cNvGrpSpPr/>
          <p:nvPr/>
        </p:nvGrpSpPr>
        <p:grpSpPr>
          <a:xfrm>
            <a:off x="6111855" y="2669392"/>
            <a:ext cx="949132" cy="1017525"/>
            <a:chOff x="3076305" y="2669392"/>
            <a:chExt cx="949132" cy="1017525"/>
          </a:xfrm>
        </p:grpSpPr>
        <p:sp>
          <p:nvSpPr>
            <p:cNvPr id="58" name="Rounded Rectangle 57">
              <a:extLst>
                <a:ext uri="{FF2B5EF4-FFF2-40B4-BE49-F238E27FC236}">
                  <a16:creationId xmlns:a16="http://schemas.microsoft.com/office/drawing/2014/main" id="{4442B1C8-23DE-ECC4-E730-D5EC53FBEED2}"/>
                </a:ext>
              </a:extLst>
            </p:cNvPr>
            <p:cNvSpPr/>
            <p:nvPr/>
          </p:nvSpPr>
          <p:spPr>
            <a:xfrm>
              <a:off x="3076305" y="2948252"/>
              <a:ext cx="949132" cy="7386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TextBox 58">
              <a:extLst>
                <a:ext uri="{FF2B5EF4-FFF2-40B4-BE49-F238E27FC236}">
                  <a16:creationId xmlns:a16="http://schemas.microsoft.com/office/drawing/2014/main" id="{999C325E-4514-3BC1-1BBD-E274D1C56810}"/>
                </a:ext>
              </a:extLst>
            </p:cNvPr>
            <p:cNvSpPr txBox="1"/>
            <p:nvPr/>
          </p:nvSpPr>
          <p:spPr>
            <a:xfrm>
              <a:off x="3204462" y="2669392"/>
              <a:ext cx="692818" cy="300082"/>
            </a:xfrm>
            <a:prstGeom prst="rect">
              <a:avLst/>
            </a:prstGeom>
            <a:noFill/>
          </p:spPr>
          <p:txBody>
            <a:bodyPr wrap="none" rtlCol="0">
              <a:spAutoFit/>
            </a:bodyPr>
            <a:lstStyle/>
            <a:p>
              <a:r>
                <a:rPr lang="en-GB" dirty="0"/>
                <a:t>Node 3</a:t>
              </a:r>
            </a:p>
          </p:txBody>
        </p:sp>
        <p:grpSp>
          <p:nvGrpSpPr>
            <p:cNvPr id="60" name="Group 59">
              <a:extLst>
                <a:ext uri="{FF2B5EF4-FFF2-40B4-BE49-F238E27FC236}">
                  <a16:creationId xmlns:a16="http://schemas.microsoft.com/office/drawing/2014/main" id="{1FB8ABD2-8BEA-CC86-29DF-9799722988CD}"/>
                </a:ext>
              </a:extLst>
            </p:cNvPr>
            <p:cNvGrpSpPr/>
            <p:nvPr/>
          </p:nvGrpSpPr>
          <p:grpSpPr>
            <a:xfrm>
              <a:off x="3214512" y="2994688"/>
              <a:ext cx="745517" cy="267789"/>
              <a:chOff x="3214512" y="2994688"/>
              <a:chExt cx="745517" cy="267789"/>
            </a:xfrm>
          </p:grpSpPr>
          <p:sp>
            <p:nvSpPr>
              <p:cNvPr id="66" name="Lightning Bolt 65">
                <a:extLst>
                  <a:ext uri="{FF2B5EF4-FFF2-40B4-BE49-F238E27FC236}">
                    <a16:creationId xmlns:a16="http://schemas.microsoft.com/office/drawing/2014/main" id="{88B707ED-8129-C65C-51D1-45F18D0C737C}"/>
                  </a:ext>
                </a:extLst>
              </p:cNvPr>
              <p:cNvSpPr/>
              <p:nvPr/>
            </p:nvSpPr>
            <p:spPr>
              <a:xfrm flipH="1">
                <a:off x="3214512"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Lightning Bolt 66">
                <a:extLst>
                  <a:ext uri="{FF2B5EF4-FFF2-40B4-BE49-F238E27FC236}">
                    <a16:creationId xmlns:a16="http://schemas.microsoft.com/office/drawing/2014/main" id="{BBCEC9C2-F3C3-F6AF-3681-3735D4E5FAD6}"/>
                  </a:ext>
                </a:extLst>
              </p:cNvPr>
              <p:cNvSpPr/>
              <p:nvPr/>
            </p:nvSpPr>
            <p:spPr>
              <a:xfrm flipH="1">
                <a:off x="3414379"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Lightning Bolt 67">
                <a:extLst>
                  <a:ext uri="{FF2B5EF4-FFF2-40B4-BE49-F238E27FC236}">
                    <a16:creationId xmlns:a16="http://schemas.microsoft.com/office/drawing/2014/main" id="{9ECE93FD-FC70-65E5-3476-E4981F29A96A}"/>
                  </a:ext>
                </a:extLst>
              </p:cNvPr>
              <p:cNvSpPr/>
              <p:nvPr/>
            </p:nvSpPr>
            <p:spPr>
              <a:xfrm flipH="1">
                <a:off x="3614246"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9" name="Lightning Bolt 68">
                <a:extLst>
                  <a:ext uri="{FF2B5EF4-FFF2-40B4-BE49-F238E27FC236}">
                    <a16:creationId xmlns:a16="http://schemas.microsoft.com/office/drawing/2014/main" id="{74CBF298-39A4-48CD-B6A0-7A525CC05CEF}"/>
                  </a:ext>
                </a:extLst>
              </p:cNvPr>
              <p:cNvSpPr/>
              <p:nvPr/>
            </p:nvSpPr>
            <p:spPr>
              <a:xfrm flipH="1">
                <a:off x="3814114"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61" name="Group 60">
              <a:extLst>
                <a:ext uri="{FF2B5EF4-FFF2-40B4-BE49-F238E27FC236}">
                  <a16:creationId xmlns:a16="http://schemas.microsoft.com/office/drawing/2014/main" id="{9E216666-4F13-D5B9-1360-134327D2ABB9}"/>
                </a:ext>
              </a:extLst>
            </p:cNvPr>
            <p:cNvGrpSpPr/>
            <p:nvPr/>
          </p:nvGrpSpPr>
          <p:grpSpPr>
            <a:xfrm>
              <a:off x="3147326" y="3326904"/>
              <a:ext cx="745517" cy="267789"/>
              <a:chOff x="3214512" y="2994688"/>
              <a:chExt cx="745517" cy="267789"/>
            </a:xfrm>
          </p:grpSpPr>
          <p:sp>
            <p:nvSpPr>
              <p:cNvPr id="62" name="Lightning Bolt 61">
                <a:extLst>
                  <a:ext uri="{FF2B5EF4-FFF2-40B4-BE49-F238E27FC236}">
                    <a16:creationId xmlns:a16="http://schemas.microsoft.com/office/drawing/2014/main" id="{5793E0FA-6E92-097D-66B6-8C9112EB795E}"/>
                  </a:ext>
                </a:extLst>
              </p:cNvPr>
              <p:cNvSpPr/>
              <p:nvPr/>
            </p:nvSpPr>
            <p:spPr>
              <a:xfrm flipH="1">
                <a:off x="3214512"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Lightning Bolt 62">
                <a:extLst>
                  <a:ext uri="{FF2B5EF4-FFF2-40B4-BE49-F238E27FC236}">
                    <a16:creationId xmlns:a16="http://schemas.microsoft.com/office/drawing/2014/main" id="{5E9DABD0-B546-AF2D-A14C-6AE4B9B657A9}"/>
                  </a:ext>
                </a:extLst>
              </p:cNvPr>
              <p:cNvSpPr/>
              <p:nvPr/>
            </p:nvSpPr>
            <p:spPr>
              <a:xfrm flipH="1">
                <a:off x="3414379"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4" name="Lightning Bolt 63">
                <a:extLst>
                  <a:ext uri="{FF2B5EF4-FFF2-40B4-BE49-F238E27FC236}">
                    <a16:creationId xmlns:a16="http://schemas.microsoft.com/office/drawing/2014/main" id="{51699E49-3CAC-7F50-B034-D8E9E0A827FC}"/>
                  </a:ext>
                </a:extLst>
              </p:cNvPr>
              <p:cNvSpPr/>
              <p:nvPr/>
            </p:nvSpPr>
            <p:spPr>
              <a:xfrm flipH="1">
                <a:off x="3614246"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5" name="Lightning Bolt 64">
                <a:extLst>
                  <a:ext uri="{FF2B5EF4-FFF2-40B4-BE49-F238E27FC236}">
                    <a16:creationId xmlns:a16="http://schemas.microsoft.com/office/drawing/2014/main" id="{A62B34F5-1D91-D64D-3631-20EE6A8F5ED8}"/>
                  </a:ext>
                </a:extLst>
              </p:cNvPr>
              <p:cNvSpPr/>
              <p:nvPr/>
            </p:nvSpPr>
            <p:spPr>
              <a:xfrm flipH="1">
                <a:off x="3814114" y="2994688"/>
                <a:ext cx="145915" cy="267789"/>
              </a:xfrm>
              <a:prstGeom prst="lightningBol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Tree>
    <p:extLst>
      <p:ext uri="{BB962C8B-B14F-4D97-AF65-F5344CB8AC3E}">
        <p14:creationId xmlns:p14="http://schemas.microsoft.com/office/powerpoint/2010/main" val="2039045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887F1-F0F6-189B-FACD-7B4CE147182F}"/>
              </a:ext>
            </a:extLst>
          </p:cNvPr>
          <p:cNvSpPr>
            <a:spLocks noGrp="1"/>
          </p:cNvSpPr>
          <p:nvPr>
            <p:ph type="title"/>
          </p:nvPr>
        </p:nvSpPr>
        <p:spPr/>
        <p:txBody>
          <a:bodyPr/>
          <a:lstStyle/>
          <a:p>
            <a:r>
              <a:rPr lang="en-GB" dirty="0"/>
              <a:t>MPMD applications</a:t>
            </a:r>
          </a:p>
        </p:txBody>
      </p:sp>
      <p:sp>
        <p:nvSpPr>
          <p:cNvPr id="3" name="Content Placeholder 2">
            <a:extLst>
              <a:ext uri="{FF2B5EF4-FFF2-40B4-BE49-F238E27FC236}">
                <a16:creationId xmlns:a16="http://schemas.microsoft.com/office/drawing/2014/main" id="{D5879E0F-0D44-25A9-147B-E9A1927E6060}"/>
              </a:ext>
            </a:extLst>
          </p:cNvPr>
          <p:cNvSpPr>
            <a:spLocks noGrp="1"/>
          </p:cNvSpPr>
          <p:nvPr>
            <p:ph idx="1"/>
          </p:nvPr>
        </p:nvSpPr>
        <p:spPr/>
        <p:txBody>
          <a:bodyPr>
            <a:normAutofit lnSpcReduction="10000"/>
          </a:bodyPr>
          <a:lstStyle/>
          <a:p>
            <a:r>
              <a:rPr lang="en-GB" dirty="0"/>
              <a:t>The @</a:t>
            </a:r>
            <a:r>
              <a:rPr lang="en-GB" dirty="0" err="1"/>
              <a:t>mpmd_mpi</a:t>
            </a:r>
            <a:r>
              <a:rPr lang="en-GB" dirty="0"/>
              <a:t> decorator can be used to define Multiple Program Multiple Data (MPMD) MPI tasks</a:t>
            </a:r>
          </a:p>
          <a:p>
            <a:endParaRPr lang="en-GB" dirty="0"/>
          </a:p>
          <a:p>
            <a:endParaRPr lang="en-GB" dirty="0"/>
          </a:p>
          <a:p>
            <a:endParaRPr lang="en-GB" dirty="0"/>
          </a:p>
          <a:p>
            <a:endParaRPr lang="en-GB" dirty="0"/>
          </a:p>
          <a:p>
            <a:endParaRPr lang="en-GB" dirty="0"/>
          </a:p>
          <a:p>
            <a:r>
              <a:rPr lang="en-GB" dirty="0"/>
              <a:t>As a result of the @</a:t>
            </a:r>
            <a:r>
              <a:rPr lang="en-GB" dirty="0" err="1"/>
              <a:t>mpmd_mpi</a:t>
            </a:r>
            <a:r>
              <a:rPr lang="en-GB" dirty="0"/>
              <a:t> annotation, the following commands will be generated:</a:t>
            </a:r>
          </a:p>
          <a:p>
            <a:pPr marL="342900" lvl="1" indent="0">
              <a:buNone/>
            </a:pPr>
            <a:r>
              <a:rPr lang="en-GB" sz="1200" dirty="0">
                <a:latin typeface="Courier New" panose="02070309020205020404" pitchFamily="49" charset="0"/>
                <a:cs typeface="Courier New" panose="02070309020205020404" pitchFamily="49" charset="0"/>
              </a:rPr>
              <a:t>&gt; cd </a:t>
            </a:r>
            <a:r>
              <a:rPr lang="en-GB" sz="1200" dirty="0" err="1">
                <a:latin typeface="Courier New" panose="02070309020205020404" pitchFamily="49" charset="0"/>
                <a:cs typeface="Courier New" panose="02070309020205020404" pitchFamily="49" charset="0"/>
              </a:rPr>
              <a:t>working_dir_exe</a:t>
            </a:r>
            <a:r>
              <a:rPr lang="en-GB" sz="1200" dirty="0">
                <a:latin typeface="Courier New" panose="02070309020205020404" pitchFamily="49" charset="0"/>
                <a:cs typeface="Courier New" panose="02070309020205020404" pitchFamily="49" charset="0"/>
              </a:rPr>
              <a:t>; </a:t>
            </a:r>
            <a:r>
              <a:rPr lang="en-GB" sz="1200" dirty="0" err="1">
                <a:latin typeface="Courier New" panose="02070309020205020404" pitchFamily="49" charset="0"/>
                <a:cs typeface="Courier New" panose="02070309020205020404" pitchFamily="49" charset="0"/>
              </a:rPr>
              <a:t>mpirun</a:t>
            </a:r>
            <a:r>
              <a:rPr lang="en-GB" sz="1200" dirty="0">
                <a:latin typeface="Courier New" panose="02070309020205020404" pitchFamily="49" charset="0"/>
                <a:cs typeface="Courier New" panose="02070309020205020404" pitchFamily="49" charset="0"/>
              </a:rPr>
              <a:t> -n $FESOM_PROCS </a:t>
            </a:r>
            <a:r>
              <a:rPr lang="en-GB" sz="1200" dirty="0" err="1">
                <a:latin typeface="Courier New" panose="02070309020205020404" pitchFamily="49" charset="0"/>
                <a:cs typeface="Courier New" panose="02070309020205020404" pitchFamily="49" charset="0"/>
              </a:rPr>
              <a:t>fesom.x</a:t>
            </a:r>
            <a:r>
              <a:rPr lang="en-GB" sz="1200" dirty="0">
                <a:latin typeface="Courier New" panose="02070309020205020404" pitchFamily="49" charset="0"/>
                <a:cs typeface="Courier New" panose="02070309020205020404" pitchFamily="49" charset="0"/>
              </a:rPr>
              <a:t> : \</a:t>
            </a:r>
          </a:p>
          <a:p>
            <a:pPr marL="685800" lvl="2" indent="0">
              <a:buNone/>
            </a:pPr>
            <a:r>
              <a:rPr lang="en-GB" sz="1050" dirty="0">
                <a:latin typeface="Courier New" panose="02070309020205020404" pitchFamily="49" charset="0"/>
                <a:cs typeface="Courier New" panose="02070309020205020404" pitchFamily="49" charset="0"/>
              </a:rPr>
              <a:t> -n $OIFS_PROCS </a:t>
            </a:r>
            <a:r>
              <a:rPr lang="en-GB" sz="1050" dirty="0" err="1">
                <a:latin typeface="Courier New" panose="02070309020205020404" pitchFamily="49" charset="0"/>
                <a:cs typeface="Courier New" panose="02070309020205020404" pitchFamily="49" charset="0"/>
              </a:rPr>
              <a:t>oifs</a:t>
            </a:r>
            <a:r>
              <a:rPr lang="en-GB" sz="1050" dirty="0">
                <a:latin typeface="Courier New" panose="02070309020205020404" pitchFamily="49" charset="0"/>
                <a:cs typeface="Courier New" panose="02070309020205020404" pitchFamily="49" charset="0"/>
              </a:rPr>
              <a:t> -v </a:t>
            </a:r>
            <a:r>
              <a:rPr lang="en-GB" sz="1050" dirty="0" err="1">
                <a:latin typeface="Courier New" panose="02070309020205020404" pitchFamily="49" charset="0"/>
                <a:cs typeface="Courier New" panose="02070309020205020404" pitchFamily="49" charset="0"/>
              </a:rPr>
              <a:t>ecmwf</a:t>
            </a:r>
            <a:r>
              <a:rPr lang="en-GB" sz="1050" dirty="0">
                <a:latin typeface="Courier New" panose="02070309020205020404" pitchFamily="49" charset="0"/>
                <a:cs typeface="Courier New" panose="02070309020205020404" pitchFamily="49" charset="0"/>
              </a:rPr>
              <a:t> -e awi3 : -n $RNFMA_PROCS </a:t>
            </a:r>
            <a:r>
              <a:rPr lang="en-GB" sz="1050" dirty="0" err="1">
                <a:latin typeface="Courier New" panose="02070309020205020404" pitchFamily="49" charset="0"/>
                <a:cs typeface="Courier New" panose="02070309020205020404" pitchFamily="49" charset="0"/>
              </a:rPr>
              <a:t>rnfma</a:t>
            </a:r>
            <a:r>
              <a:rPr lang="en-GB" sz="1050" dirty="0">
                <a:latin typeface="Courier New" panose="02070309020205020404" pitchFamily="49" charset="0"/>
                <a:cs typeface="Courier New" panose="02070309020205020404" pitchFamily="49" charset="0"/>
              </a:rPr>
              <a:t> </a:t>
            </a:r>
          </a:p>
        </p:txBody>
      </p:sp>
      <p:sp>
        <p:nvSpPr>
          <p:cNvPr id="4" name="CuadroTexto 5">
            <a:extLst>
              <a:ext uri="{FF2B5EF4-FFF2-40B4-BE49-F238E27FC236}">
                <a16:creationId xmlns:a16="http://schemas.microsoft.com/office/drawing/2014/main" id="{C500A292-89BB-FC5B-0BF7-74B7912A6934}"/>
              </a:ext>
            </a:extLst>
          </p:cNvPr>
          <p:cNvSpPr txBox="1"/>
          <p:nvPr/>
        </p:nvSpPr>
        <p:spPr>
          <a:xfrm>
            <a:off x="1703660" y="1803090"/>
            <a:ext cx="6419930" cy="1061829"/>
          </a:xfrm>
          <a:prstGeom prst="rect">
            <a:avLst/>
          </a:prstGeom>
          <a:solidFill>
            <a:schemeClr val="accent1">
              <a:lumMod val="20000"/>
              <a:lumOff val="80000"/>
            </a:schemeClr>
          </a:solidFill>
          <a:ln>
            <a:solidFill>
              <a:srgbClr val="B4CCEA"/>
            </a:solidFill>
          </a:ln>
          <a:effectLst/>
        </p:spPr>
        <p:txBody>
          <a:bodyPr wrap="square" rtlCol="0">
            <a:spAutoFit/>
          </a:bodyPr>
          <a:lstStyle/>
          <a:p>
            <a:pPr defTabSz="342900"/>
            <a:r>
              <a:rPr lang="en-US" sz="900" b="1" dirty="0">
                <a:solidFill>
                  <a:prstClr val="black"/>
                </a:solidFill>
                <a:latin typeface="Courier" charset="0"/>
                <a:ea typeface="Courier" charset="0"/>
                <a:cs typeface="Courier" charset="0"/>
              </a:rPr>
              <a:t>@</a:t>
            </a:r>
            <a:r>
              <a:rPr lang="en-US" sz="900" b="1" dirty="0" err="1">
                <a:solidFill>
                  <a:prstClr val="black"/>
                </a:solidFill>
                <a:latin typeface="Courier" charset="0"/>
                <a:ea typeface="Courier" charset="0"/>
                <a:cs typeface="Courier" charset="0"/>
              </a:rPr>
              <a:t>mpmd_mpi</a:t>
            </a:r>
            <a:r>
              <a:rPr lang="en-US" sz="900" b="1" dirty="0">
                <a:solidFill>
                  <a:prstClr val="black"/>
                </a:solidFill>
                <a:latin typeface="Courier" charset="0"/>
                <a:ea typeface="Courier" charset="0"/>
                <a:cs typeface="Courier" charset="0"/>
              </a:rPr>
              <a:t>(runner="</a:t>
            </a:r>
            <a:r>
              <a:rPr lang="en-US" sz="900" b="1" dirty="0" err="1">
                <a:solidFill>
                  <a:prstClr val="black"/>
                </a:solidFill>
                <a:latin typeface="Courier" charset="0"/>
                <a:ea typeface="Courier" charset="0"/>
                <a:cs typeface="Courier" charset="0"/>
              </a:rPr>
              <a:t>mpirun</a:t>
            </a:r>
            <a:r>
              <a:rPr lang="en-US" sz="900" b="1" dirty="0">
                <a:solidFill>
                  <a:prstClr val="black"/>
                </a:solidFill>
                <a:latin typeface="Courier" charset="0"/>
                <a:ea typeface="Courier" charset="0"/>
                <a:cs typeface="Courier" charset="0"/>
              </a:rPr>
              <a:t>", </a:t>
            </a:r>
            <a:r>
              <a:rPr lang="en-US" sz="900" b="1" dirty="0" err="1">
                <a:solidFill>
                  <a:prstClr val="black"/>
                </a:solidFill>
                <a:latin typeface="Courier" charset="0"/>
                <a:ea typeface="Courier" charset="0"/>
                <a:cs typeface="Courier" charset="0"/>
              </a:rPr>
              <a:t>working_dir</a:t>
            </a:r>
            <a:r>
              <a:rPr lang="en-US" sz="900" b="1" dirty="0">
                <a:solidFill>
                  <a:prstClr val="black"/>
                </a:solidFill>
                <a:latin typeface="Courier" charset="0"/>
                <a:ea typeface="Courier" charset="0"/>
                <a:cs typeface="Courier" charset="0"/>
              </a:rPr>
              <a:t> = {{</a:t>
            </a:r>
            <a:r>
              <a:rPr lang="en-US" sz="900" b="1" dirty="0" err="1">
                <a:solidFill>
                  <a:prstClr val="black"/>
                </a:solidFill>
                <a:latin typeface="Courier" charset="0"/>
                <a:ea typeface="Courier" charset="0"/>
                <a:cs typeface="Courier" charset="0"/>
              </a:rPr>
              <a:t>working_dir_exe</a:t>
            </a:r>
            <a:r>
              <a:rPr lang="en-US" sz="900" b="1" dirty="0">
                <a:solidFill>
                  <a:prstClr val="black"/>
                </a:solidFill>
                <a:latin typeface="Courier" charset="0"/>
                <a:ea typeface="Courier" charset="0"/>
                <a:cs typeface="Courier" charset="0"/>
              </a:rPr>
              <a:t>}},</a:t>
            </a:r>
          </a:p>
          <a:p>
            <a:pPr defTabSz="342900"/>
            <a:r>
              <a:rPr lang="en-US" sz="900" b="1" dirty="0">
                <a:solidFill>
                  <a:prstClr val="black"/>
                </a:solidFill>
                <a:latin typeface="Courier" charset="0"/>
                <a:ea typeface="Courier" charset="0"/>
                <a:cs typeface="Courier" charset="0"/>
              </a:rPr>
              <a:t>          programs=[{binary="</a:t>
            </a:r>
            <a:r>
              <a:rPr lang="en-US" sz="900" b="1" dirty="0" err="1">
                <a:solidFill>
                  <a:prstClr val="black"/>
                </a:solidFill>
                <a:latin typeface="Courier" charset="0"/>
                <a:ea typeface="Courier" charset="0"/>
                <a:cs typeface="Courier" charset="0"/>
              </a:rPr>
              <a:t>fesom.x</a:t>
            </a:r>
            <a:r>
              <a:rPr lang="en-US" sz="900" b="1" dirty="0">
                <a:solidFill>
                  <a:prstClr val="black"/>
                </a:solidFill>
                <a:latin typeface="Courier" charset="0"/>
                <a:ea typeface="Courier" charset="0"/>
                <a:cs typeface="Courier" charset="0"/>
              </a:rPr>
              <a:t>", processes = "$FESOM_PROCS" },</a:t>
            </a:r>
          </a:p>
          <a:p>
            <a:pPr defTabSz="342900"/>
            <a:r>
              <a:rPr lang="en-US" sz="900" b="1" dirty="0">
                <a:solidFill>
                  <a:prstClr val="black"/>
                </a:solidFill>
                <a:latin typeface="Courier" charset="0"/>
                <a:ea typeface="Courier" charset="0"/>
                <a:cs typeface="Courier" charset="0"/>
              </a:rPr>
              <a:t>                   {binary="</a:t>
            </a:r>
            <a:r>
              <a:rPr lang="en-US" sz="900" b="1" dirty="0" err="1">
                <a:solidFill>
                  <a:prstClr val="black"/>
                </a:solidFill>
                <a:latin typeface="Courier" charset="0"/>
                <a:ea typeface="Courier" charset="0"/>
                <a:cs typeface="Courier" charset="0"/>
              </a:rPr>
              <a:t>oifs</a:t>
            </a:r>
            <a:r>
              <a:rPr lang="en-US" sz="900" b="1" dirty="0">
                <a:solidFill>
                  <a:prstClr val="black"/>
                </a:solidFill>
                <a:latin typeface="Courier" charset="0"/>
                <a:ea typeface="Courier" charset="0"/>
                <a:cs typeface="Courier" charset="0"/>
              </a:rPr>
              <a:t>", </a:t>
            </a:r>
            <a:r>
              <a:rPr lang="en-US" sz="900" b="1" dirty="0" err="1">
                <a:solidFill>
                  <a:prstClr val="black"/>
                </a:solidFill>
                <a:latin typeface="Courier" charset="0"/>
                <a:ea typeface="Courier" charset="0"/>
                <a:cs typeface="Courier" charset="0"/>
              </a:rPr>
              <a:t>args</a:t>
            </a:r>
            <a:r>
              <a:rPr lang="en-US" sz="900" b="1" dirty="0">
                <a:solidFill>
                  <a:prstClr val="black"/>
                </a:solidFill>
                <a:latin typeface="Courier" charset="0"/>
                <a:ea typeface="Courier" charset="0"/>
                <a:cs typeface="Courier" charset="0"/>
              </a:rPr>
              <a:t>="-v </a:t>
            </a:r>
            <a:r>
              <a:rPr lang="en-US" sz="900" b="1" dirty="0" err="1">
                <a:solidFill>
                  <a:prstClr val="black"/>
                </a:solidFill>
                <a:latin typeface="Courier" charset="0"/>
                <a:ea typeface="Courier" charset="0"/>
                <a:cs typeface="Courier" charset="0"/>
              </a:rPr>
              <a:t>ecmwf</a:t>
            </a:r>
            <a:r>
              <a:rPr lang="en-US" sz="900" b="1" dirty="0">
                <a:solidFill>
                  <a:prstClr val="black"/>
                </a:solidFill>
                <a:latin typeface="Courier" charset="0"/>
                <a:ea typeface="Courier" charset="0"/>
                <a:cs typeface="Courier" charset="0"/>
              </a:rPr>
              <a:t> -e awi3", processes = "$OIFS_PROCS" },</a:t>
            </a:r>
          </a:p>
          <a:p>
            <a:pPr defTabSz="342900"/>
            <a:r>
              <a:rPr lang="en-US" sz="900" b="1" dirty="0">
                <a:solidFill>
                  <a:prstClr val="black"/>
                </a:solidFill>
                <a:latin typeface="Courier" charset="0"/>
                <a:ea typeface="Courier" charset="0"/>
                <a:cs typeface="Courier" charset="0"/>
              </a:rPr>
              <a:t>	              {binary="</a:t>
            </a:r>
            <a:r>
              <a:rPr lang="en-US" sz="900" b="1" dirty="0" err="1">
                <a:solidFill>
                  <a:prstClr val="black"/>
                </a:solidFill>
                <a:latin typeface="Courier" charset="0"/>
                <a:ea typeface="Courier" charset="0"/>
                <a:cs typeface="Courier" charset="0"/>
              </a:rPr>
              <a:t>rnfma</a:t>
            </a:r>
            <a:r>
              <a:rPr lang="en-US" sz="900" b="1" dirty="0">
                <a:solidFill>
                  <a:prstClr val="black"/>
                </a:solidFill>
                <a:latin typeface="Courier" charset="0"/>
                <a:ea typeface="Courier" charset="0"/>
                <a:cs typeface="Courier" charset="0"/>
              </a:rPr>
              <a:t>", processes = "$RNFMA_PROCS"}])</a:t>
            </a:r>
          </a:p>
          <a:p>
            <a:pPr defTabSz="342900"/>
            <a:r>
              <a:rPr lang="en-US" sz="900" b="1" dirty="0">
                <a:solidFill>
                  <a:prstClr val="black"/>
                </a:solidFill>
                <a:latin typeface="Courier" charset="0"/>
                <a:ea typeface="Courier" charset="0"/>
                <a:cs typeface="Courier" charset="0"/>
              </a:rPr>
              <a:t>@task(</a:t>
            </a:r>
            <a:r>
              <a:rPr lang="en-US" sz="900" b="1" dirty="0" err="1">
                <a:solidFill>
                  <a:prstClr val="black"/>
                </a:solidFill>
                <a:latin typeface="Courier" charset="0"/>
                <a:ea typeface="Courier" charset="0"/>
                <a:cs typeface="Courier" charset="0"/>
              </a:rPr>
              <a:t>log_file</a:t>
            </a:r>
            <a:r>
              <a:rPr lang="en-US" sz="900" b="1" dirty="0">
                <a:solidFill>
                  <a:prstClr val="black"/>
                </a:solidFill>
                <a:latin typeface="Courier" charset="0"/>
                <a:ea typeface="Courier" charset="0"/>
                <a:cs typeface="Courier" charset="0"/>
              </a:rPr>
              <a:t>={</a:t>
            </a:r>
            <a:r>
              <a:rPr lang="en-US" sz="900" b="1" dirty="0" err="1">
                <a:solidFill>
                  <a:prstClr val="black"/>
                </a:solidFill>
                <a:latin typeface="Courier" charset="0"/>
                <a:ea typeface="Courier" charset="0"/>
                <a:cs typeface="Courier" charset="0"/>
              </a:rPr>
              <a:t>Type:FILE_OUT</a:t>
            </a:r>
            <a:r>
              <a:rPr lang="en-US" sz="900" b="1" dirty="0">
                <a:solidFill>
                  <a:prstClr val="black"/>
                </a:solidFill>
                <a:latin typeface="Courier" charset="0"/>
                <a:ea typeface="Courier" charset="0"/>
                <a:cs typeface="Courier" charset="0"/>
              </a:rPr>
              <a:t>, </a:t>
            </a:r>
            <a:r>
              <a:rPr lang="en-US" sz="900" b="1" dirty="0" err="1">
                <a:solidFill>
                  <a:prstClr val="black"/>
                </a:solidFill>
                <a:latin typeface="Courier" charset="0"/>
                <a:ea typeface="Courier" charset="0"/>
                <a:cs typeface="Courier" charset="0"/>
              </a:rPr>
              <a:t>StdIOStream:STDOUT</a:t>
            </a:r>
            <a:r>
              <a:rPr lang="en-US" sz="900" b="1" dirty="0">
                <a:solidFill>
                  <a:prstClr val="black"/>
                </a:solidFill>
                <a:latin typeface="Courier" charset="0"/>
                <a:ea typeface="Courier" charset="0"/>
                <a:cs typeface="Courier" charset="0"/>
              </a:rPr>
              <a:t>}, </a:t>
            </a:r>
            <a:r>
              <a:rPr lang="en-US" sz="900" b="1" dirty="0" err="1">
                <a:solidFill>
                  <a:prstClr val="black"/>
                </a:solidFill>
                <a:latin typeface="Courier" charset="0"/>
                <a:ea typeface="Courier" charset="0"/>
                <a:cs typeface="Courier" charset="0"/>
              </a:rPr>
              <a:t>working_dir_exe</a:t>
            </a:r>
            <a:r>
              <a:rPr lang="en-US" sz="900" b="1" dirty="0">
                <a:solidFill>
                  <a:prstClr val="black"/>
                </a:solidFill>
                <a:latin typeface="Courier" charset="0"/>
                <a:ea typeface="Courier" charset="0"/>
                <a:cs typeface="Courier" charset="0"/>
              </a:rPr>
              <a:t>=DIRECTORY_INOUT)</a:t>
            </a:r>
          </a:p>
          <a:p>
            <a:pPr defTabSz="342900"/>
            <a:r>
              <a:rPr lang="en-US" sz="900" dirty="0">
                <a:solidFill>
                  <a:prstClr val="black"/>
                </a:solidFill>
                <a:latin typeface="Courier" charset="0"/>
                <a:ea typeface="Courier" charset="0"/>
                <a:cs typeface="Courier" charset="0"/>
              </a:rPr>
              <a:t>def </a:t>
            </a:r>
            <a:r>
              <a:rPr lang="en-US" sz="900" dirty="0" err="1">
                <a:solidFill>
                  <a:prstClr val="black"/>
                </a:solidFill>
                <a:latin typeface="Courier" charset="0"/>
                <a:ea typeface="Courier" charset="0"/>
                <a:cs typeface="Courier" charset="0"/>
              </a:rPr>
              <a:t>esm_simulation</a:t>
            </a:r>
            <a:r>
              <a:rPr lang="en-US" sz="900" dirty="0">
                <a:solidFill>
                  <a:prstClr val="black"/>
                </a:solidFill>
                <a:latin typeface="Courier" charset="0"/>
                <a:ea typeface="Courier" charset="0"/>
                <a:cs typeface="Courier" charset="0"/>
              </a:rPr>
              <a:t>(</a:t>
            </a:r>
            <a:r>
              <a:rPr lang="en-US" sz="900" dirty="0" err="1">
                <a:solidFill>
                  <a:prstClr val="black"/>
                </a:solidFill>
                <a:latin typeface="Courier" charset="0"/>
                <a:ea typeface="Courier" charset="0"/>
                <a:cs typeface="Courier" charset="0"/>
              </a:rPr>
              <a:t>log_file</a:t>
            </a:r>
            <a:r>
              <a:rPr lang="en-US" sz="900" dirty="0">
                <a:solidFill>
                  <a:prstClr val="black"/>
                </a:solidFill>
                <a:latin typeface="Courier" charset="0"/>
                <a:ea typeface="Courier" charset="0"/>
                <a:cs typeface="Courier" charset="0"/>
              </a:rPr>
              <a:t>, </a:t>
            </a:r>
            <a:r>
              <a:rPr lang="en-US" sz="900" dirty="0" err="1">
                <a:solidFill>
                  <a:prstClr val="black"/>
                </a:solidFill>
                <a:latin typeface="Courier" charset="0"/>
                <a:ea typeface="Courier" charset="0"/>
                <a:cs typeface="Courier" charset="0"/>
              </a:rPr>
              <a:t>working_dir_exe</a:t>
            </a:r>
            <a:r>
              <a:rPr lang="en-US" sz="900" dirty="0">
                <a:solidFill>
                  <a:prstClr val="black"/>
                </a:solidFill>
                <a:latin typeface="Courier" charset="0"/>
                <a:ea typeface="Courier" charset="0"/>
                <a:cs typeface="Courier" charset="0"/>
              </a:rPr>
              <a:t>): </a:t>
            </a:r>
          </a:p>
          <a:p>
            <a:pPr defTabSz="342900"/>
            <a:r>
              <a:rPr lang="en-US" sz="900" dirty="0">
                <a:solidFill>
                  <a:prstClr val="black"/>
                </a:solidFill>
                <a:latin typeface="Courier" charset="0"/>
                <a:ea typeface="Courier" charset="0"/>
                <a:cs typeface="Courier" charset="0"/>
              </a:rPr>
              <a:t>   pass</a:t>
            </a:r>
          </a:p>
        </p:txBody>
      </p:sp>
    </p:spTree>
    <p:extLst>
      <p:ext uri="{BB962C8B-B14F-4D97-AF65-F5344CB8AC3E}">
        <p14:creationId xmlns:p14="http://schemas.microsoft.com/office/powerpoint/2010/main" val="4268134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179F1-B2D3-AF42-A810-99EFB8449DEC}"/>
              </a:ext>
            </a:extLst>
          </p:cNvPr>
          <p:cNvSpPr>
            <a:spLocks noGrp="1"/>
          </p:cNvSpPr>
          <p:nvPr>
            <p:ph type="title"/>
          </p:nvPr>
        </p:nvSpPr>
        <p:spPr/>
        <p:txBody>
          <a:bodyPr/>
          <a:lstStyle/>
          <a:p>
            <a:r>
              <a:rPr lang="en-GB" dirty="0"/>
              <a:t>Tasks in container images</a:t>
            </a:r>
          </a:p>
        </p:txBody>
      </p:sp>
      <p:sp>
        <p:nvSpPr>
          <p:cNvPr id="3" name="Content Placeholder 2">
            <a:extLst>
              <a:ext uri="{FF2B5EF4-FFF2-40B4-BE49-F238E27FC236}">
                <a16:creationId xmlns:a16="http://schemas.microsoft.com/office/drawing/2014/main" id="{F1B035BF-97C9-3D40-8C09-0865C8C353FD}"/>
              </a:ext>
            </a:extLst>
          </p:cNvPr>
          <p:cNvSpPr>
            <a:spLocks noGrp="1"/>
          </p:cNvSpPr>
          <p:nvPr>
            <p:ph idx="1"/>
          </p:nvPr>
        </p:nvSpPr>
        <p:spPr/>
        <p:txBody>
          <a:bodyPr/>
          <a:lstStyle/>
          <a:p>
            <a:r>
              <a:rPr lang="en-GB" dirty="0"/>
              <a:t>Goal: enable tasks embedded in container images</a:t>
            </a:r>
          </a:p>
          <a:p>
            <a:r>
              <a:rPr lang="en-GB" dirty="0"/>
              <a:t>New @container decorator to be used together with the task annotation</a:t>
            </a:r>
          </a:p>
          <a:p>
            <a:r>
              <a:rPr lang="en-GB" dirty="0"/>
              <a:t>Also supports user-defined tasks </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
        <p:nvSpPr>
          <p:cNvPr id="4" name="Slide Number Placeholder 3">
            <a:extLst>
              <a:ext uri="{FF2B5EF4-FFF2-40B4-BE49-F238E27FC236}">
                <a16:creationId xmlns:a16="http://schemas.microsoft.com/office/drawing/2014/main" id="{5ABD21F5-1850-354D-A8D6-ABBB19C3D5C5}"/>
              </a:ext>
            </a:extLst>
          </p:cNvPr>
          <p:cNvSpPr>
            <a:spLocks noGrp="1"/>
          </p:cNvSpPr>
          <p:nvPr>
            <p:ph type="sldNum" sz="quarter" idx="4294967295"/>
          </p:nvPr>
        </p:nvSpPr>
        <p:spPr>
          <a:xfrm>
            <a:off x="8629650" y="4768850"/>
            <a:ext cx="514350" cy="309563"/>
          </a:xfrm>
          <a:prstGeom prst="rect">
            <a:avLst/>
          </a:prstGeom>
        </p:spPr>
        <p:txBody>
          <a:bodyPr/>
          <a:lstStyle/>
          <a:p>
            <a:pPr defTabSz="257175">
              <a:defRPr/>
            </a:pPr>
            <a:fld id="{FBB39DCF-C719-4542-9CBD-E8798077DE86}" type="slidenum">
              <a:rPr lang="es-ES"/>
              <a:pPr defTabSz="257175">
                <a:defRPr/>
              </a:pPr>
              <a:t>12</a:t>
            </a:fld>
            <a:endParaRPr lang="es-ES" dirty="0"/>
          </a:p>
        </p:txBody>
      </p:sp>
      <p:sp>
        <p:nvSpPr>
          <p:cNvPr id="9" name="TextBox 8">
            <a:extLst>
              <a:ext uri="{FF2B5EF4-FFF2-40B4-BE49-F238E27FC236}">
                <a16:creationId xmlns:a16="http://schemas.microsoft.com/office/drawing/2014/main" id="{34C451CD-E6CA-AF44-8579-44DEB19A5E3B}"/>
              </a:ext>
            </a:extLst>
          </p:cNvPr>
          <p:cNvSpPr txBox="1"/>
          <p:nvPr/>
        </p:nvSpPr>
        <p:spPr>
          <a:xfrm>
            <a:off x="3198047" y="3226731"/>
            <a:ext cx="4192173" cy="1384995"/>
          </a:xfrm>
          <a:prstGeom prst="rect">
            <a:avLst/>
          </a:prstGeom>
          <a:solidFill>
            <a:schemeClr val="accent1">
              <a:lumMod val="20000"/>
              <a:lumOff val="80000"/>
            </a:schemeClr>
          </a:solidFill>
          <a:ln>
            <a:solidFill>
              <a:schemeClr val="accent1"/>
            </a:solidFill>
          </a:ln>
        </p:spPr>
        <p:txBody>
          <a:bodyPr wrap="none" rtlCol="0">
            <a:spAutoFit/>
          </a:bodyPr>
          <a:lstStyle/>
          <a:p>
            <a:r>
              <a:rPr lang="en-GB" sz="1050" b="1" dirty="0">
                <a:solidFill>
                  <a:srgbClr val="000000"/>
                </a:solidFill>
                <a:latin typeface="Courier" charset="0"/>
              </a:rPr>
              <a:t>@container(engine="DOCKER", image="</a:t>
            </a:r>
            <a:r>
              <a:rPr lang="en-GB" sz="1050" b="1" dirty="0" err="1">
                <a:solidFill>
                  <a:srgbClr val="000000"/>
                </a:solidFill>
                <a:latin typeface="Courier" charset="0"/>
              </a:rPr>
              <a:t>compss</a:t>
            </a:r>
            <a:r>
              <a:rPr lang="en-GB" sz="1050" b="1" dirty="0">
                <a:solidFill>
                  <a:srgbClr val="000000"/>
                </a:solidFill>
                <a:latin typeface="Courier" charset="0"/>
              </a:rPr>
              <a:t>/</a:t>
            </a:r>
            <a:r>
              <a:rPr lang="en-GB" sz="1050" b="1" dirty="0" err="1">
                <a:solidFill>
                  <a:srgbClr val="000000"/>
                </a:solidFill>
                <a:latin typeface="Courier" charset="0"/>
              </a:rPr>
              <a:t>compss</a:t>
            </a:r>
            <a:r>
              <a:rPr lang="en-GB" sz="1050" b="1" dirty="0">
                <a:solidFill>
                  <a:srgbClr val="000000"/>
                </a:solidFill>
                <a:latin typeface="Courier" charset="0"/>
              </a:rPr>
              <a:t>")</a:t>
            </a:r>
          </a:p>
          <a:p>
            <a:r>
              <a:rPr lang="en-GB" sz="1050" b="1" dirty="0">
                <a:solidFill>
                  <a:srgbClr val="000000"/>
                </a:solidFill>
                <a:latin typeface="Courier" charset="0"/>
              </a:rPr>
              <a:t>@task(returns=1, </a:t>
            </a:r>
            <a:r>
              <a:rPr lang="en-GB" sz="1050" b="1" dirty="0" err="1">
                <a:solidFill>
                  <a:srgbClr val="000000"/>
                </a:solidFill>
                <a:latin typeface="Courier" charset="0"/>
              </a:rPr>
              <a:t>num</a:t>
            </a:r>
            <a:r>
              <a:rPr lang="en-GB" sz="1050" b="1" dirty="0">
                <a:solidFill>
                  <a:srgbClr val="000000"/>
                </a:solidFill>
                <a:latin typeface="Courier" charset="0"/>
              </a:rPr>
              <a:t>=IN, </a:t>
            </a:r>
            <a:r>
              <a:rPr lang="en-GB" sz="1050" b="1" dirty="0" err="1">
                <a:solidFill>
                  <a:srgbClr val="000000"/>
                </a:solidFill>
                <a:latin typeface="Courier" charset="0"/>
              </a:rPr>
              <a:t>in_str</a:t>
            </a:r>
            <a:r>
              <a:rPr lang="en-GB" sz="1050" b="1" dirty="0">
                <a:solidFill>
                  <a:srgbClr val="000000"/>
                </a:solidFill>
                <a:latin typeface="Courier" charset="0"/>
              </a:rPr>
              <a:t>=IN, fin=FILE_IN)</a:t>
            </a:r>
          </a:p>
          <a:p>
            <a:r>
              <a:rPr lang="en-GB" sz="1050" dirty="0">
                <a:solidFill>
                  <a:srgbClr val="000000"/>
                </a:solidFill>
                <a:latin typeface="Courier" charset="0"/>
              </a:rPr>
              <a:t>def </a:t>
            </a:r>
            <a:r>
              <a:rPr lang="en-GB" sz="1050" dirty="0" err="1">
                <a:solidFill>
                  <a:srgbClr val="000000"/>
                </a:solidFill>
                <a:latin typeface="Courier" charset="0"/>
              </a:rPr>
              <a:t>task_python_return_str</a:t>
            </a:r>
            <a:r>
              <a:rPr lang="en-GB" sz="1050" dirty="0">
                <a:solidFill>
                  <a:srgbClr val="000000"/>
                </a:solidFill>
                <a:latin typeface="Courier" charset="0"/>
              </a:rPr>
              <a:t>(</a:t>
            </a:r>
            <a:r>
              <a:rPr lang="en-GB" sz="1050" dirty="0" err="1">
                <a:solidFill>
                  <a:srgbClr val="000000"/>
                </a:solidFill>
                <a:latin typeface="Courier" charset="0"/>
              </a:rPr>
              <a:t>num</a:t>
            </a:r>
            <a:r>
              <a:rPr lang="en-GB" sz="1050" dirty="0">
                <a:solidFill>
                  <a:srgbClr val="000000"/>
                </a:solidFill>
                <a:latin typeface="Courier" charset="0"/>
              </a:rPr>
              <a:t>, </a:t>
            </a:r>
            <a:r>
              <a:rPr lang="en-GB" sz="1050" dirty="0" err="1">
                <a:solidFill>
                  <a:srgbClr val="000000"/>
                </a:solidFill>
                <a:latin typeface="Courier" charset="0"/>
              </a:rPr>
              <a:t>in_str</a:t>
            </a:r>
            <a:r>
              <a:rPr lang="en-GB" sz="1050" dirty="0">
                <a:solidFill>
                  <a:srgbClr val="000000"/>
                </a:solidFill>
                <a:latin typeface="Courier" charset="0"/>
              </a:rPr>
              <a:t>, fin):</a:t>
            </a:r>
          </a:p>
          <a:p>
            <a:r>
              <a:rPr lang="en-GB" sz="1050" dirty="0">
                <a:solidFill>
                  <a:srgbClr val="000000"/>
                </a:solidFill>
                <a:latin typeface="Courier" charset="0"/>
              </a:rPr>
              <a:t>    print("Hello from Task Python RETURN")</a:t>
            </a:r>
          </a:p>
          <a:p>
            <a:r>
              <a:rPr lang="en-GB" sz="1050" dirty="0">
                <a:solidFill>
                  <a:srgbClr val="000000"/>
                </a:solidFill>
                <a:latin typeface="Courier" charset="0"/>
              </a:rPr>
              <a:t>    print("- </a:t>
            </a:r>
            <a:r>
              <a:rPr lang="en-GB" sz="1050" dirty="0" err="1">
                <a:solidFill>
                  <a:srgbClr val="000000"/>
                </a:solidFill>
                <a:latin typeface="Courier" charset="0"/>
              </a:rPr>
              <a:t>Arg</a:t>
            </a:r>
            <a:r>
              <a:rPr lang="en-GB" sz="1050" dirty="0">
                <a:solidFill>
                  <a:srgbClr val="000000"/>
                </a:solidFill>
                <a:latin typeface="Courier" charset="0"/>
              </a:rPr>
              <a:t> 1: </a:t>
            </a:r>
            <a:r>
              <a:rPr lang="en-GB" sz="1050" dirty="0" err="1">
                <a:solidFill>
                  <a:srgbClr val="000000"/>
                </a:solidFill>
                <a:latin typeface="Courier" charset="0"/>
              </a:rPr>
              <a:t>num</a:t>
            </a:r>
            <a:r>
              <a:rPr lang="en-GB" sz="1050" dirty="0">
                <a:solidFill>
                  <a:srgbClr val="000000"/>
                </a:solidFill>
                <a:latin typeface="Courier" charset="0"/>
              </a:rPr>
              <a:t> -- " + str(</a:t>
            </a:r>
            <a:r>
              <a:rPr lang="en-GB" sz="1050" dirty="0" err="1">
                <a:solidFill>
                  <a:srgbClr val="000000"/>
                </a:solidFill>
                <a:latin typeface="Courier" charset="0"/>
              </a:rPr>
              <a:t>num</a:t>
            </a:r>
            <a:r>
              <a:rPr lang="en-GB" sz="1050" dirty="0">
                <a:solidFill>
                  <a:srgbClr val="000000"/>
                </a:solidFill>
                <a:latin typeface="Courier" charset="0"/>
              </a:rPr>
              <a:t>))</a:t>
            </a:r>
          </a:p>
          <a:p>
            <a:r>
              <a:rPr lang="en-GB" sz="1050" dirty="0">
                <a:solidFill>
                  <a:srgbClr val="000000"/>
                </a:solidFill>
                <a:latin typeface="Courier" charset="0"/>
              </a:rPr>
              <a:t>    print("- </a:t>
            </a:r>
            <a:r>
              <a:rPr lang="en-GB" sz="1050" dirty="0" err="1">
                <a:solidFill>
                  <a:srgbClr val="000000"/>
                </a:solidFill>
                <a:latin typeface="Courier" charset="0"/>
              </a:rPr>
              <a:t>Arg</a:t>
            </a:r>
            <a:r>
              <a:rPr lang="en-GB" sz="1050" dirty="0">
                <a:solidFill>
                  <a:srgbClr val="000000"/>
                </a:solidFill>
                <a:latin typeface="Courier" charset="0"/>
              </a:rPr>
              <a:t> 1: str -- " + str(</a:t>
            </a:r>
            <a:r>
              <a:rPr lang="en-GB" sz="1050" dirty="0" err="1">
                <a:solidFill>
                  <a:srgbClr val="000000"/>
                </a:solidFill>
                <a:latin typeface="Courier" charset="0"/>
              </a:rPr>
              <a:t>in_str</a:t>
            </a:r>
            <a:r>
              <a:rPr lang="en-GB" sz="1050" dirty="0">
                <a:solidFill>
                  <a:srgbClr val="000000"/>
                </a:solidFill>
                <a:latin typeface="Courier" charset="0"/>
              </a:rPr>
              <a:t>))</a:t>
            </a:r>
          </a:p>
          <a:p>
            <a:r>
              <a:rPr lang="en-GB" sz="1050" dirty="0">
                <a:solidFill>
                  <a:srgbClr val="000000"/>
                </a:solidFill>
                <a:latin typeface="Courier" charset="0"/>
              </a:rPr>
              <a:t>    print("- </a:t>
            </a:r>
            <a:r>
              <a:rPr lang="en-GB" sz="1050" dirty="0" err="1">
                <a:solidFill>
                  <a:srgbClr val="000000"/>
                </a:solidFill>
                <a:latin typeface="Courier" charset="0"/>
              </a:rPr>
              <a:t>Arg</a:t>
            </a:r>
            <a:r>
              <a:rPr lang="en-GB" sz="1050" dirty="0">
                <a:solidFill>
                  <a:srgbClr val="000000"/>
                </a:solidFill>
                <a:latin typeface="Courier" charset="0"/>
              </a:rPr>
              <a:t> 1: fin -- " + str(fin))</a:t>
            </a:r>
          </a:p>
          <a:p>
            <a:r>
              <a:rPr lang="en-GB" sz="1050" dirty="0">
                <a:solidFill>
                  <a:srgbClr val="000000"/>
                </a:solidFill>
                <a:latin typeface="Courier" charset="0"/>
              </a:rPr>
              <a:t>    return "Hello"</a:t>
            </a:r>
          </a:p>
        </p:txBody>
      </p:sp>
      <p:sp>
        <p:nvSpPr>
          <p:cNvPr id="10" name="TextBox 9">
            <a:extLst>
              <a:ext uri="{FF2B5EF4-FFF2-40B4-BE49-F238E27FC236}">
                <a16:creationId xmlns:a16="http://schemas.microsoft.com/office/drawing/2014/main" id="{BC4DD8D7-1F03-E747-8DF7-2283B5488BD6}"/>
              </a:ext>
            </a:extLst>
          </p:cNvPr>
          <p:cNvSpPr txBox="1"/>
          <p:nvPr/>
        </p:nvSpPr>
        <p:spPr>
          <a:xfrm>
            <a:off x="1113793" y="2169362"/>
            <a:ext cx="3631122" cy="900246"/>
          </a:xfrm>
          <a:prstGeom prst="rect">
            <a:avLst/>
          </a:prstGeom>
          <a:solidFill>
            <a:schemeClr val="accent1">
              <a:lumMod val="20000"/>
              <a:lumOff val="80000"/>
            </a:schemeClr>
          </a:solidFill>
          <a:ln>
            <a:solidFill>
              <a:schemeClr val="accent1"/>
            </a:solidFill>
          </a:ln>
        </p:spPr>
        <p:txBody>
          <a:bodyPr wrap="none" rtlCol="0">
            <a:spAutoFit/>
          </a:bodyPr>
          <a:lstStyle/>
          <a:p>
            <a:r>
              <a:rPr lang="en-GB" sz="1050" b="1" dirty="0">
                <a:solidFill>
                  <a:srgbClr val="000000"/>
                </a:solidFill>
                <a:latin typeface="Courier" charset="0"/>
              </a:rPr>
              <a:t>@container(engine="DOCKER", image="ubuntu")</a:t>
            </a:r>
          </a:p>
          <a:p>
            <a:r>
              <a:rPr lang="en-GB" sz="1050" b="1" dirty="0">
                <a:solidFill>
                  <a:srgbClr val="000000"/>
                </a:solidFill>
                <a:latin typeface="Courier" charset="0"/>
              </a:rPr>
              <a:t>@binary(binary="ls")</a:t>
            </a:r>
          </a:p>
          <a:p>
            <a:r>
              <a:rPr lang="en-GB" sz="1050" b="1" dirty="0">
                <a:solidFill>
                  <a:srgbClr val="000000"/>
                </a:solidFill>
                <a:latin typeface="Courier" charset="0"/>
              </a:rPr>
              <a:t>@task()</a:t>
            </a:r>
          </a:p>
          <a:p>
            <a:r>
              <a:rPr lang="en-GB" sz="1050" dirty="0">
                <a:solidFill>
                  <a:srgbClr val="000000"/>
                </a:solidFill>
                <a:latin typeface="Courier" charset="0"/>
              </a:rPr>
              <a:t>def </a:t>
            </a:r>
            <a:r>
              <a:rPr lang="en-GB" sz="1050" dirty="0" err="1">
                <a:solidFill>
                  <a:srgbClr val="000000"/>
                </a:solidFill>
                <a:latin typeface="Courier" charset="0"/>
              </a:rPr>
              <a:t>task_binary_empty</a:t>
            </a:r>
            <a:r>
              <a:rPr lang="en-GB" sz="1050" dirty="0">
                <a:solidFill>
                  <a:srgbClr val="000000"/>
                </a:solidFill>
                <a:latin typeface="Courier" charset="0"/>
              </a:rPr>
              <a:t>():</a:t>
            </a:r>
          </a:p>
          <a:p>
            <a:r>
              <a:rPr lang="en-GB" sz="1050" dirty="0">
                <a:solidFill>
                  <a:srgbClr val="000000"/>
                </a:solidFill>
                <a:latin typeface="Courier" charset="0"/>
              </a:rPr>
              <a:t>    pass</a:t>
            </a:r>
          </a:p>
        </p:txBody>
      </p:sp>
    </p:spTree>
    <p:extLst>
      <p:ext uri="{BB962C8B-B14F-4D97-AF65-F5344CB8AC3E}">
        <p14:creationId xmlns:p14="http://schemas.microsoft.com/office/powerpoint/2010/main" val="26005054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D74FB-711E-8C42-8106-21DC40D5532E}"/>
              </a:ext>
            </a:extLst>
          </p:cNvPr>
          <p:cNvSpPr>
            <a:spLocks noGrp="1"/>
          </p:cNvSpPr>
          <p:nvPr>
            <p:ph type="title"/>
          </p:nvPr>
        </p:nvSpPr>
        <p:spPr/>
        <p:txBody>
          <a:bodyPr/>
          <a:lstStyle/>
          <a:p>
            <a:r>
              <a:rPr lang="en-GB" dirty="0" err="1"/>
              <a:t>PyCOMPSs</a:t>
            </a:r>
            <a:r>
              <a:rPr lang="en-GB" dirty="0"/>
              <a:t> runtime </a:t>
            </a:r>
          </a:p>
        </p:txBody>
      </p:sp>
      <p:sp>
        <p:nvSpPr>
          <p:cNvPr id="3" name="Content Placeholder 2">
            <a:extLst>
              <a:ext uri="{FF2B5EF4-FFF2-40B4-BE49-F238E27FC236}">
                <a16:creationId xmlns:a16="http://schemas.microsoft.com/office/drawing/2014/main" id="{4FCA3ACF-8B25-BC4C-A6B4-841C0DF75CE7}"/>
              </a:ext>
            </a:extLst>
          </p:cNvPr>
          <p:cNvSpPr>
            <a:spLocks noGrp="1"/>
          </p:cNvSpPr>
          <p:nvPr>
            <p:ph idx="1"/>
          </p:nvPr>
        </p:nvSpPr>
        <p:spPr/>
        <p:txBody>
          <a:bodyPr>
            <a:normAutofit fontScale="92500" lnSpcReduction="10000"/>
          </a:bodyPr>
          <a:lstStyle/>
          <a:p>
            <a:r>
              <a:rPr lang="en-GB" dirty="0"/>
              <a:t>Support for tasks’ constraints – support for heterogeneous infrastructure </a:t>
            </a:r>
          </a:p>
          <a:p>
            <a:r>
              <a:rPr lang="en-GB" dirty="0"/>
              <a:t>Support for tasks’ faults and tasks’ exceptions </a:t>
            </a:r>
          </a:p>
          <a:p>
            <a:pPr lvl="1"/>
            <a:r>
              <a:rPr lang="en-GB" dirty="0"/>
              <a:t>Enlarges the dynamicity of the type of workflows that we support</a:t>
            </a:r>
          </a:p>
          <a:p>
            <a:r>
              <a:rPr lang="en-GB" dirty="0"/>
              <a:t>Streamed data</a:t>
            </a:r>
          </a:p>
          <a:p>
            <a:pPr lvl="1"/>
            <a:r>
              <a:rPr lang="en-GB" dirty="0"/>
              <a:t>... and many others </a:t>
            </a:r>
          </a:p>
          <a:p>
            <a:r>
              <a:rPr lang="en-GB" dirty="0"/>
              <a:t>Runtime deployed as a </a:t>
            </a:r>
            <a:br>
              <a:rPr lang="en-GB" dirty="0"/>
            </a:br>
            <a:r>
              <a:rPr lang="en-GB" dirty="0"/>
              <a:t>distributed master-worker </a:t>
            </a:r>
          </a:p>
          <a:p>
            <a:r>
              <a:rPr lang="en-GB" dirty="0"/>
              <a:t>All data scheduling decisions</a:t>
            </a:r>
            <a:br>
              <a:rPr lang="en-GB" dirty="0"/>
            </a:br>
            <a:r>
              <a:rPr lang="en-GB" dirty="0"/>
              <a:t>and data transfers are </a:t>
            </a:r>
            <a:br>
              <a:rPr lang="en-GB" dirty="0"/>
            </a:br>
            <a:r>
              <a:rPr lang="en-GB" dirty="0"/>
              <a:t>performed by the runtime</a:t>
            </a:r>
          </a:p>
          <a:p>
            <a:r>
              <a:rPr lang="en-GB" dirty="0"/>
              <a:t>Support for elasticity </a:t>
            </a:r>
          </a:p>
          <a:p>
            <a:endParaRPr lang="en-GB" dirty="0"/>
          </a:p>
          <a:p>
            <a:endParaRPr lang="en-GB" dirty="0"/>
          </a:p>
          <a:p>
            <a:endParaRPr lang="en-GB" dirty="0"/>
          </a:p>
        </p:txBody>
      </p:sp>
      <p:pic>
        <p:nvPicPr>
          <p:cNvPr id="5" name="Picture 2">
            <a:extLst>
              <a:ext uri="{FF2B5EF4-FFF2-40B4-BE49-F238E27FC236}">
                <a16:creationId xmlns:a16="http://schemas.microsoft.com/office/drawing/2014/main" id="{02DE764B-F89C-334B-96BD-8E753E61C0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85060" y="4428545"/>
            <a:ext cx="2220685" cy="54696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32B636F-BF3D-8740-BB19-DD8898F78ECE}"/>
              </a:ext>
            </a:extLst>
          </p:cNvPr>
          <p:cNvPicPr>
            <a:picLocks noChangeAspect="1"/>
          </p:cNvPicPr>
          <p:nvPr/>
        </p:nvPicPr>
        <p:blipFill>
          <a:blip r:embed="rId4"/>
          <a:stretch>
            <a:fillRect/>
          </a:stretch>
        </p:blipFill>
        <p:spPr>
          <a:xfrm>
            <a:off x="4046220" y="2422047"/>
            <a:ext cx="4937125" cy="2313147"/>
          </a:xfrm>
          <a:prstGeom prst="rect">
            <a:avLst/>
          </a:prstGeom>
        </p:spPr>
      </p:pic>
      <p:sp>
        <p:nvSpPr>
          <p:cNvPr id="7" name="TextBox 6">
            <a:extLst>
              <a:ext uri="{FF2B5EF4-FFF2-40B4-BE49-F238E27FC236}">
                <a16:creationId xmlns:a16="http://schemas.microsoft.com/office/drawing/2014/main" id="{846EE5BF-9CA1-4EEF-84F7-139EF39689CE}"/>
              </a:ext>
            </a:extLst>
          </p:cNvPr>
          <p:cNvSpPr txBox="1"/>
          <p:nvPr/>
        </p:nvSpPr>
        <p:spPr>
          <a:xfrm>
            <a:off x="2286000" y="2421709"/>
            <a:ext cx="4572000" cy="300082"/>
          </a:xfrm>
          <a:prstGeom prst="rect">
            <a:avLst/>
          </a:prstGeom>
          <a:noFill/>
        </p:spPr>
        <p:txBody>
          <a:bodyPr wrap="square">
            <a:spAutoFit/>
          </a:bodyPr>
          <a:lstStyle/>
          <a:p>
            <a:r>
              <a:rPr lang="en-ES" b="0" i="0" u="none" strike="noStrike" dirty="0">
                <a:solidFill>
                  <a:srgbClr val="000000"/>
                </a:solidFill>
                <a:effectLst/>
              </a:rPr>
              <a:t> </a:t>
            </a:r>
            <a:endParaRPr lang="en-GB" dirty="0"/>
          </a:p>
        </p:txBody>
      </p:sp>
    </p:spTree>
    <p:extLst>
      <p:ext uri="{BB962C8B-B14F-4D97-AF65-F5344CB8AC3E}">
        <p14:creationId xmlns:p14="http://schemas.microsoft.com/office/powerpoint/2010/main" val="449047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g12ad5811af8_0_717"/>
          <p:cNvSpPr/>
          <p:nvPr/>
        </p:nvSpPr>
        <p:spPr>
          <a:xfrm>
            <a:off x="566325" y="818775"/>
            <a:ext cx="6568500" cy="1487700"/>
          </a:xfrm>
          <a:prstGeom prst="rect">
            <a:avLst/>
          </a:prstGeom>
          <a:solidFill>
            <a:srgbClr val="F4B081"/>
          </a:solidFill>
          <a:ln w="19050"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a:solidFill>
                  <a:srgbClr val="000000"/>
                </a:solidFill>
                <a:latin typeface="Calibri"/>
                <a:ea typeface="Calibri"/>
                <a:cs typeface="Calibri"/>
                <a:sym typeface="Calibri"/>
              </a:rPr>
              <a:t>Workflow </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100"/>
              <a:buFont typeface="Arial"/>
              <a:buNone/>
            </a:pPr>
            <a:endParaRPr sz="1100" b="1" i="0" u="none" strike="noStrike" cap="none">
              <a:solidFill>
                <a:srgbClr val="000000"/>
              </a:solidFill>
              <a:latin typeface="Calibri"/>
              <a:ea typeface="Calibri"/>
              <a:cs typeface="Calibri"/>
              <a:sym typeface="Calibri"/>
            </a:endParaRPr>
          </a:p>
        </p:txBody>
      </p:sp>
      <p:sp>
        <p:nvSpPr>
          <p:cNvPr id="284" name="Google Shape;284;g12ad5811af8_0_717"/>
          <p:cNvSpPr/>
          <p:nvPr/>
        </p:nvSpPr>
        <p:spPr>
          <a:xfrm>
            <a:off x="725650" y="1154225"/>
            <a:ext cx="1245900" cy="8226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Arial"/>
                <a:ea typeface="Arial"/>
                <a:cs typeface="Arial"/>
                <a:sym typeface="Arial"/>
              </a:rPr>
              <a:t>HPC Software </a:t>
            </a:r>
            <a:endParaRPr sz="1000" b="0" i="0" u="none" strike="noStrike" cap="none">
              <a:solidFill>
                <a:srgbClr val="000000"/>
              </a:solidFill>
              <a:latin typeface="Arial"/>
              <a:ea typeface="Arial"/>
              <a:cs typeface="Arial"/>
              <a:sym typeface="Arial"/>
            </a:endParaRPr>
          </a:p>
        </p:txBody>
      </p:sp>
      <p:sp>
        <p:nvSpPr>
          <p:cNvPr id="285" name="Google Shape;285;g12ad5811af8_0_717"/>
          <p:cNvSpPr txBox="1">
            <a:spLocks noGrp="1"/>
          </p:cNvSpPr>
          <p:nvPr>
            <p:ph type="title"/>
          </p:nvPr>
        </p:nvSpPr>
        <p:spPr>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400"/>
              <a:buNone/>
            </a:pPr>
            <a:r>
              <a:rPr lang="en-US"/>
              <a:t>Interfaces to integrate HPC/DA/ML</a:t>
            </a:r>
            <a:endParaRPr/>
          </a:p>
        </p:txBody>
      </p:sp>
      <p:sp>
        <p:nvSpPr>
          <p:cNvPr id="294" name="Google Shape;294;g12ad5811af8_0_717"/>
          <p:cNvSpPr txBox="1">
            <a:spLocks noGrp="1"/>
          </p:cNvSpPr>
          <p:nvPr>
            <p:ph idx="1"/>
          </p:nvPr>
        </p:nvSpPr>
        <p:spPr>
          <a:xfrm>
            <a:off x="423013" y="2408546"/>
            <a:ext cx="4148987" cy="2266128"/>
          </a:xfrm>
          <a:prstGeom prst="rect">
            <a:avLst/>
          </a:prstGeom>
          <a:noFill/>
          <a:ln>
            <a:noFill/>
          </a:ln>
        </p:spPr>
        <p:txBody>
          <a:bodyPr spcFirstLastPara="1" wrap="square" lIns="91425" tIns="45700" rIns="91425" bIns="45700" anchor="t" anchorCtr="0">
            <a:noAutofit/>
          </a:bodyPr>
          <a:lstStyle/>
          <a:p>
            <a:pPr marL="342900" lvl="0" indent="-323850" algn="l" rtl="0">
              <a:lnSpc>
                <a:spcPct val="90000"/>
              </a:lnSpc>
              <a:spcBef>
                <a:spcPts val="750"/>
              </a:spcBef>
              <a:spcAft>
                <a:spcPts val="0"/>
              </a:spcAft>
              <a:buClr>
                <a:schemeClr val="accent1"/>
              </a:buClr>
              <a:buSzPts val="1700"/>
              <a:buFont typeface="Arial"/>
              <a:buChar char="•"/>
            </a:pPr>
            <a:r>
              <a:rPr lang="en-US" sz="1700" dirty="0"/>
              <a:t>Goal:</a:t>
            </a:r>
            <a:endParaRPr sz="1700" dirty="0"/>
          </a:p>
          <a:p>
            <a:pPr lvl="1">
              <a:lnSpc>
                <a:spcPct val="70000"/>
              </a:lnSpc>
              <a:spcAft>
                <a:spcPts val="0"/>
              </a:spcAft>
              <a:buSzPts val="1700"/>
            </a:pPr>
            <a:r>
              <a:rPr lang="en-US" sz="1600" dirty="0"/>
              <a:t>Reduce the required glue code to invoke multiple complex software steps </a:t>
            </a:r>
            <a:endParaRPr sz="1600" dirty="0"/>
          </a:p>
          <a:p>
            <a:pPr lvl="1">
              <a:lnSpc>
                <a:spcPct val="70000"/>
              </a:lnSpc>
              <a:spcAft>
                <a:spcPts val="0"/>
              </a:spcAft>
              <a:buSzPts val="1700"/>
            </a:pPr>
            <a:r>
              <a:rPr lang="en-US" sz="1600" dirty="0"/>
              <a:t>Developer can focus in the functionality, not in the integration</a:t>
            </a:r>
            <a:endParaRPr sz="1600" dirty="0"/>
          </a:p>
          <a:p>
            <a:pPr lvl="1">
              <a:lnSpc>
                <a:spcPct val="70000"/>
              </a:lnSpc>
              <a:spcAft>
                <a:spcPts val="0"/>
              </a:spcAft>
              <a:buSzPts val="1700"/>
            </a:pPr>
            <a:r>
              <a:rPr lang="en-US" sz="1600" dirty="0"/>
              <a:t>Enables reusability</a:t>
            </a:r>
            <a:endParaRPr sz="1600" dirty="0"/>
          </a:p>
          <a:p>
            <a:pPr marL="342900" lvl="0" indent="-323850" algn="l" rtl="0">
              <a:lnSpc>
                <a:spcPct val="90000"/>
              </a:lnSpc>
              <a:spcBef>
                <a:spcPts val="750"/>
              </a:spcBef>
              <a:spcAft>
                <a:spcPts val="0"/>
              </a:spcAft>
              <a:buSzPts val="1700"/>
              <a:buChar char="•"/>
            </a:pPr>
            <a:r>
              <a:rPr lang="en-US" sz="1700" dirty="0"/>
              <a:t>Two paradigms:</a:t>
            </a:r>
          </a:p>
          <a:p>
            <a:pPr lvl="1">
              <a:lnSpc>
                <a:spcPct val="70000"/>
              </a:lnSpc>
              <a:buSzPts val="1700"/>
            </a:pPr>
            <a:r>
              <a:rPr lang="en-US" sz="1600" dirty="0"/>
              <a:t>Software invocation</a:t>
            </a:r>
          </a:p>
          <a:p>
            <a:pPr lvl="1">
              <a:lnSpc>
                <a:spcPct val="70000"/>
              </a:lnSpc>
              <a:buSzPts val="1700"/>
            </a:pPr>
            <a:r>
              <a:rPr lang="en-US" sz="1600" dirty="0"/>
              <a:t>Data transformations</a:t>
            </a:r>
            <a:endParaRPr sz="1600" dirty="0"/>
          </a:p>
          <a:p>
            <a:pPr marL="342900" lvl="0" indent="-215900" algn="l" rtl="0">
              <a:lnSpc>
                <a:spcPct val="90000"/>
              </a:lnSpc>
              <a:spcBef>
                <a:spcPts val="750"/>
              </a:spcBef>
              <a:spcAft>
                <a:spcPts val="0"/>
              </a:spcAft>
              <a:buClr>
                <a:schemeClr val="accent1"/>
              </a:buClr>
              <a:buSzPts val="2000"/>
              <a:buFont typeface="Arial"/>
              <a:buNone/>
            </a:pPr>
            <a:endParaRPr dirty="0"/>
          </a:p>
          <a:p>
            <a:pPr marL="0" lvl="0" indent="0" algn="l" rtl="0">
              <a:lnSpc>
                <a:spcPct val="90000"/>
              </a:lnSpc>
              <a:spcBef>
                <a:spcPts val="750"/>
              </a:spcBef>
              <a:spcAft>
                <a:spcPts val="0"/>
              </a:spcAft>
              <a:buSzPts val="2000"/>
              <a:buNone/>
            </a:pPr>
            <a:endParaRPr b="0" dirty="0"/>
          </a:p>
          <a:p>
            <a:pPr marL="342900" lvl="0" indent="-215900" algn="l" rtl="0">
              <a:lnSpc>
                <a:spcPct val="90000"/>
              </a:lnSpc>
              <a:spcBef>
                <a:spcPts val="750"/>
              </a:spcBef>
              <a:spcAft>
                <a:spcPts val="0"/>
              </a:spcAft>
              <a:buClr>
                <a:schemeClr val="accent1"/>
              </a:buClr>
              <a:buSzPts val="2000"/>
              <a:buFont typeface="Arial"/>
              <a:buNone/>
            </a:pPr>
            <a:endParaRPr dirty="0"/>
          </a:p>
          <a:p>
            <a:pPr marL="342900" lvl="0" indent="-215900" algn="l" rtl="0">
              <a:lnSpc>
                <a:spcPct val="90000"/>
              </a:lnSpc>
              <a:spcBef>
                <a:spcPts val="750"/>
              </a:spcBef>
              <a:spcAft>
                <a:spcPts val="0"/>
              </a:spcAft>
              <a:buClr>
                <a:schemeClr val="accent1"/>
              </a:buClr>
              <a:buSzPts val="2000"/>
              <a:buFont typeface="Arial"/>
              <a:buNone/>
            </a:pPr>
            <a:endParaRPr dirty="0"/>
          </a:p>
        </p:txBody>
      </p:sp>
      <p:sp>
        <p:nvSpPr>
          <p:cNvPr id="286" name="Google Shape;286;g12ad5811af8_0_717"/>
          <p:cNvSpPr/>
          <p:nvPr/>
        </p:nvSpPr>
        <p:spPr>
          <a:xfrm>
            <a:off x="900393" y="1430789"/>
            <a:ext cx="896400" cy="490500"/>
          </a:xfrm>
          <a:prstGeom prst="rect">
            <a:avLst/>
          </a:prstGeom>
          <a:solidFill>
            <a:srgbClr val="C55A11"/>
          </a:solidFill>
          <a:ln w="1905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US" sz="1000" b="1" i="0" u="none" strike="noStrike" cap="none">
                <a:solidFill>
                  <a:srgbClr val="FFFFFF"/>
                </a:solidFill>
                <a:latin typeface="Calibri"/>
                <a:ea typeface="Calibri"/>
                <a:cs typeface="Calibri"/>
                <a:sym typeface="Calibri"/>
              </a:rPr>
              <a:t>Simulation</a:t>
            </a:r>
            <a:endParaRPr sz="1400" b="0" i="0" u="none" strike="noStrike" cap="none">
              <a:solidFill>
                <a:srgbClr val="000000"/>
              </a:solidFill>
              <a:latin typeface="Arial"/>
              <a:ea typeface="Arial"/>
              <a:cs typeface="Arial"/>
              <a:sym typeface="Arial"/>
            </a:endParaRPr>
          </a:p>
        </p:txBody>
      </p:sp>
      <p:sp>
        <p:nvSpPr>
          <p:cNvPr id="287" name="Google Shape;287;g12ad5811af8_0_717"/>
          <p:cNvSpPr/>
          <p:nvPr/>
        </p:nvSpPr>
        <p:spPr>
          <a:xfrm>
            <a:off x="3255750" y="1154225"/>
            <a:ext cx="1245900" cy="8226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Arial"/>
                <a:ea typeface="Arial"/>
                <a:cs typeface="Arial"/>
                <a:sym typeface="Arial"/>
              </a:rPr>
              <a:t>DA Software</a:t>
            </a:r>
            <a:endParaRPr sz="1000" b="0" i="0" u="none" strike="noStrike" cap="none">
              <a:solidFill>
                <a:srgbClr val="000000"/>
              </a:solidFill>
              <a:latin typeface="Arial"/>
              <a:ea typeface="Arial"/>
              <a:cs typeface="Arial"/>
              <a:sym typeface="Arial"/>
            </a:endParaRPr>
          </a:p>
        </p:txBody>
      </p:sp>
      <p:sp>
        <p:nvSpPr>
          <p:cNvPr id="288" name="Google Shape;288;g12ad5811af8_0_717"/>
          <p:cNvSpPr/>
          <p:nvPr/>
        </p:nvSpPr>
        <p:spPr>
          <a:xfrm>
            <a:off x="3430506" y="1430789"/>
            <a:ext cx="896400" cy="490500"/>
          </a:xfrm>
          <a:prstGeom prst="rect">
            <a:avLst/>
          </a:prstGeom>
          <a:solidFill>
            <a:srgbClr val="C55A11"/>
          </a:solidFill>
          <a:ln w="1905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000"/>
              <a:buFont typeface="Arial"/>
              <a:buNone/>
            </a:pPr>
            <a:r>
              <a:rPr lang="en-US" sz="1000" b="1" i="0" u="none" strike="noStrike" cap="none">
                <a:solidFill>
                  <a:srgbClr val="FFFFFF"/>
                </a:solidFill>
                <a:latin typeface="Calibri"/>
                <a:ea typeface="Calibri"/>
                <a:cs typeface="Calibri"/>
                <a:sym typeface="Calibri"/>
              </a:rPr>
              <a:t>Data Analytics</a:t>
            </a:r>
            <a:endParaRPr sz="1400" b="0" i="0" u="none" strike="noStrike" cap="none">
              <a:solidFill>
                <a:srgbClr val="000000"/>
              </a:solidFill>
              <a:latin typeface="Arial"/>
              <a:ea typeface="Arial"/>
              <a:cs typeface="Arial"/>
              <a:sym typeface="Arial"/>
            </a:endParaRPr>
          </a:p>
        </p:txBody>
      </p:sp>
      <p:sp>
        <p:nvSpPr>
          <p:cNvPr id="289" name="Google Shape;289;g12ad5811af8_0_717"/>
          <p:cNvSpPr/>
          <p:nvPr/>
        </p:nvSpPr>
        <p:spPr>
          <a:xfrm>
            <a:off x="5754989" y="1154225"/>
            <a:ext cx="1245900" cy="8226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Arial"/>
                <a:ea typeface="Arial"/>
                <a:cs typeface="Arial"/>
                <a:sym typeface="Arial"/>
              </a:rPr>
              <a:t>ML Software</a:t>
            </a:r>
            <a:endParaRPr sz="1000" b="0" i="0" u="none" strike="noStrike" cap="none">
              <a:solidFill>
                <a:srgbClr val="000000"/>
              </a:solidFill>
              <a:latin typeface="Arial"/>
              <a:ea typeface="Arial"/>
              <a:cs typeface="Arial"/>
              <a:sym typeface="Arial"/>
            </a:endParaRPr>
          </a:p>
        </p:txBody>
      </p:sp>
      <p:sp>
        <p:nvSpPr>
          <p:cNvPr id="290" name="Google Shape;290;g12ad5811af8_0_717"/>
          <p:cNvSpPr/>
          <p:nvPr/>
        </p:nvSpPr>
        <p:spPr>
          <a:xfrm>
            <a:off x="5938243" y="1430789"/>
            <a:ext cx="896400" cy="490500"/>
          </a:xfrm>
          <a:prstGeom prst="rect">
            <a:avLst/>
          </a:prstGeom>
          <a:solidFill>
            <a:srgbClr val="C55A11"/>
          </a:solidFill>
          <a:ln w="1905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1" i="0" u="none" strike="noStrike" cap="none">
                <a:solidFill>
                  <a:srgbClr val="FFFFFF"/>
                </a:solidFill>
                <a:latin typeface="Calibri"/>
                <a:ea typeface="Calibri"/>
                <a:cs typeface="Calibri"/>
                <a:sym typeface="Calibri"/>
              </a:rPr>
              <a:t>ML Training</a:t>
            </a:r>
            <a:endParaRPr sz="1400" b="0" i="0" u="none" strike="noStrike" cap="none">
              <a:solidFill>
                <a:srgbClr val="000000"/>
              </a:solidFill>
              <a:latin typeface="Arial"/>
              <a:ea typeface="Arial"/>
              <a:cs typeface="Arial"/>
              <a:sym typeface="Arial"/>
            </a:endParaRPr>
          </a:p>
        </p:txBody>
      </p:sp>
      <p:sp>
        <p:nvSpPr>
          <p:cNvPr id="291" name="Google Shape;291;g12ad5811af8_0_717"/>
          <p:cNvSpPr/>
          <p:nvPr/>
        </p:nvSpPr>
        <p:spPr>
          <a:xfrm>
            <a:off x="1854800" y="1494250"/>
            <a:ext cx="1575600" cy="363600"/>
          </a:xfrm>
          <a:prstGeom prst="rightArrow">
            <a:avLst>
              <a:gd name="adj1" fmla="val 50000"/>
              <a:gd name="adj2" fmla="val 50000"/>
            </a:avLst>
          </a:prstGeom>
          <a:solidFill>
            <a:srgbClr val="4472C4"/>
          </a:solidFill>
          <a:ln w="19050" cap="flat" cmpd="sng">
            <a:solidFill>
              <a:srgbClr val="FFFFFF"/>
            </a:solidFill>
            <a:prstDash val="solid"/>
            <a:miter lim="8000"/>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g12ad5811af8_0_717"/>
          <p:cNvSpPr/>
          <p:nvPr/>
        </p:nvSpPr>
        <p:spPr>
          <a:xfrm>
            <a:off x="4376325" y="1494250"/>
            <a:ext cx="1575600" cy="363600"/>
          </a:xfrm>
          <a:prstGeom prst="rightArrow">
            <a:avLst>
              <a:gd name="adj1" fmla="val 50000"/>
              <a:gd name="adj2" fmla="val 50000"/>
            </a:avLst>
          </a:prstGeom>
          <a:solidFill>
            <a:srgbClr val="4472C4"/>
          </a:solidFill>
          <a:ln w="19050" cap="flat" cmpd="sng">
            <a:solidFill>
              <a:srgbClr val="FFFFFF"/>
            </a:solidFill>
            <a:prstDash val="solid"/>
            <a:miter lim="8000"/>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g12ad5811af8_0_717"/>
          <p:cNvSpPr/>
          <p:nvPr/>
        </p:nvSpPr>
        <p:spPr>
          <a:xfrm>
            <a:off x="4628644" y="2742467"/>
            <a:ext cx="4502169" cy="1895700"/>
          </a:xfrm>
          <a:prstGeom prst="foldedCorner">
            <a:avLst>
              <a:gd name="adj" fmla="val 999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100" dirty="0">
                <a:solidFill>
                  <a:srgbClr val="000000"/>
                </a:solidFill>
                <a:latin typeface="Arial"/>
                <a:ea typeface="Arial"/>
                <a:cs typeface="Arial"/>
                <a:sym typeface="Arial"/>
              </a:rPr>
              <a:t>#workflow steps defined as tasks  </a:t>
            </a:r>
            <a:endParaRPr lang="en-US" sz="110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r>
              <a:rPr lang="en-US" sz="1100" b="1" i="0" u="none" strike="noStrike" cap="none" dirty="0">
                <a:solidFill>
                  <a:srgbClr val="000000"/>
                </a:solidFill>
                <a:latin typeface="Arial"/>
                <a:ea typeface="Arial"/>
                <a:cs typeface="Arial"/>
                <a:sym typeface="Arial"/>
              </a:rPr>
              <a:t>@</a:t>
            </a:r>
            <a:r>
              <a:rPr lang="en-US" sz="1100" b="1" i="0" u="none" strike="noStrike" cap="none" dirty="0" err="1">
                <a:solidFill>
                  <a:srgbClr val="000000"/>
                </a:solidFill>
                <a:latin typeface="Arial"/>
                <a:ea typeface="Arial"/>
                <a:cs typeface="Arial"/>
                <a:sym typeface="Arial"/>
              </a:rPr>
              <a:t>data_transformation</a:t>
            </a:r>
            <a:r>
              <a:rPr lang="en-US" sz="1100" b="1" i="0" u="none" strike="noStrike" cap="none" dirty="0">
                <a:solidFill>
                  <a:srgbClr val="000000"/>
                </a:solidFill>
                <a:latin typeface="Arial"/>
                <a:ea typeface="Arial"/>
                <a:cs typeface="Arial"/>
                <a:sym typeface="Arial"/>
              </a:rPr>
              <a:t> (</a:t>
            </a:r>
            <a:r>
              <a:rPr lang="en-US" sz="1100" b="1" i="0" u="none" strike="noStrike" cap="none" dirty="0" err="1">
                <a:solidFill>
                  <a:srgbClr val="000000"/>
                </a:solidFill>
                <a:latin typeface="Arial"/>
                <a:ea typeface="Arial"/>
                <a:cs typeface="Arial"/>
                <a:sym typeface="Arial"/>
              </a:rPr>
              <a:t>input_data</a:t>
            </a:r>
            <a:r>
              <a:rPr lang="en-US" sz="1100" b="1" i="0" u="none" strike="noStrike" cap="none" dirty="0">
                <a:solidFill>
                  <a:srgbClr val="000000"/>
                </a:solidFill>
                <a:latin typeface="Arial"/>
                <a:ea typeface="Arial"/>
                <a:cs typeface="Arial"/>
                <a:sym typeface="Arial"/>
              </a:rPr>
              <a:t>, transformation description)</a:t>
            </a:r>
            <a:endParaRPr sz="1100" b="1"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r>
              <a:rPr lang="en-US" sz="1100" b="1" i="0" u="none" strike="noStrike" cap="none" dirty="0">
                <a:solidFill>
                  <a:srgbClr val="000000"/>
                </a:solidFill>
                <a:latin typeface="Arial"/>
                <a:ea typeface="Arial"/>
                <a:cs typeface="Arial"/>
                <a:sym typeface="Arial"/>
              </a:rPr>
              <a:t>@software (invocation description)</a:t>
            </a:r>
            <a:endParaRPr sz="1100" b="1"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r>
              <a:rPr lang="en-US" sz="1100" b="0" i="0" u="none" strike="noStrike" cap="none" dirty="0">
                <a:solidFill>
                  <a:srgbClr val="000000"/>
                </a:solidFill>
                <a:latin typeface="Arial"/>
                <a:ea typeface="Arial"/>
                <a:cs typeface="Arial"/>
                <a:sym typeface="Arial"/>
              </a:rPr>
              <a:t>def </a:t>
            </a:r>
            <a:r>
              <a:rPr lang="en-US" sz="1100" b="0" i="0" u="none" strike="noStrike" cap="none" dirty="0" err="1">
                <a:solidFill>
                  <a:srgbClr val="000000"/>
                </a:solidFill>
                <a:latin typeface="Arial"/>
                <a:ea typeface="Arial"/>
                <a:cs typeface="Arial"/>
                <a:sym typeface="Arial"/>
              </a:rPr>
              <a:t>data_analytics</a:t>
            </a:r>
            <a:r>
              <a:rPr lang="en-US" sz="1100" b="0" i="0" u="none" strike="noStrike" cap="none" dirty="0">
                <a:solidFill>
                  <a:srgbClr val="000000"/>
                </a:solidFill>
                <a:latin typeface="Arial"/>
                <a:ea typeface="Arial"/>
                <a:cs typeface="Arial"/>
                <a:sym typeface="Arial"/>
              </a:rPr>
              <a:t> (</a:t>
            </a:r>
            <a:r>
              <a:rPr lang="en-US" sz="1100" b="0" i="0" u="none" strike="noStrike" cap="none" dirty="0" err="1">
                <a:solidFill>
                  <a:srgbClr val="000000"/>
                </a:solidFill>
                <a:latin typeface="Arial"/>
                <a:ea typeface="Arial"/>
                <a:cs typeface="Arial"/>
                <a:sym typeface="Arial"/>
              </a:rPr>
              <a:t>input_data</a:t>
            </a:r>
            <a:r>
              <a:rPr lang="en-US" sz="1100" b="0" i="0" u="none" strike="noStrike" cap="none" dirty="0">
                <a:solidFill>
                  <a:srgbClr val="000000"/>
                </a:solidFill>
                <a:latin typeface="Arial"/>
                <a:ea typeface="Arial"/>
                <a:cs typeface="Arial"/>
                <a:sym typeface="Arial"/>
              </a:rPr>
              <a:t>, result):</a:t>
            </a: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r>
              <a:rPr lang="en-US" sz="1100" b="0" i="0" u="none" strike="noStrike" cap="none" dirty="0">
                <a:solidFill>
                  <a:srgbClr val="000000"/>
                </a:solidFill>
                <a:latin typeface="Arial"/>
                <a:ea typeface="Arial"/>
                <a:cs typeface="Arial"/>
                <a:sym typeface="Arial"/>
              </a:rPr>
              <a:t>    </a:t>
            </a:r>
            <a:r>
              <a:rPr lang="en-US" sz="1100" dirty="0"/>
              <a:t>pass</a:t>
            </a:r>
            <a:endParaRPr sz="1100" b="0" i="0" u="none" strike="noStrike" cap="none" dirty="0">
              <a:solidFill>
                <a:srgbClr val="000000"/>
              </a:solidFill>
              <a:latin typeface="Arial"/>
              <a:ea typeface="Arial"/>
              <a:cs typeface="Arial"/>
              <a:sym typeface="Arial"/>
            </a:endParaRPr>
          </a:p>
          <a:p>
            <a:pPr>
              <a:buClr>
                <a:srgbClr val="000000"/>
              </a:buClr>
              <a:buSzPts val="1100"/>
            </a:pPr>
            <a:endParaRPr lang="en-US" sz="1100" dirty="0">
              <a:solidFill>
                <a:srgbClr val="000000"/>
              </a:solidFill>
              <a:latin typeface="Arial"/>
              <a:cs typeface="Arial"/>
              <a:sym typeface="Arial"/>
            </a:endParaRPr>
          </a:p>
          <a:p>
            <a:pPr>
              <a:buClr>
                <a:srgbClr val="000000"/>
              </a:buClr>
              <a:buSzPts val="1100"/>
            </a:pPr>
            <a:r>
              <a:rPr lang="en-US" sz="1100" dirty="0">
                <a:solidFill>
                  <a:srgbClr val="000000"/>
                </a:solidFill>
                <a:latin typeface="Arial"/>
                <a:cs typeface="Arial"/>
                <a:sym typeface="Arial"/>
              </a:rPr>
              <a:t>#workflow body</a:t>
            </a:r>
          </a:p>
          <a:p>
            <a:pPr>
              <a:buClr>
                <a:srgbClr val="000000"/>
              </a:buClr>
              <a:buSzPts val="1100"/>
            </a:pPr>
            <a:r>
              <a:rPr lang="en-US" sz="1100" b="1" dirty="0">
                <a:solidFill>
                  <a:srgbClr val="000000"/>
                </a:solidFill>
                <a:latin typeface="Arial"/>
                <a:cs typeface="Arial"/>
              </a:rPr>
              <a:t>simulation </a:t>
            </a:r>
            <a:r>
              <a:rPr lang="en-US" sz="1100" dirty="0">
                <a:solidFill>
                  <a:srgbClr val="000000"/>
                </a:solidFill>
                <a:latin typeface="Arial"/>
                <a:cs typeface="Arial"/>
                <a:sym typeface="Arial"/>
              </a:rPr>
              <a:t>(</a:t>
            </a:r>
            <a:r>
              <a:rPr lang="en-US" sz="1100" dirty="0" err="1">
                <a:solidFill>
                  <a:srgbClr val="000000"/>
                </a:solidFill>
                <a:latin typeface="Arial"/>
                <a:cs typeface="Arial"/>
                <a:sym typeface="Arial"/>
              </a:rPr>
              <a:t>input_</a:t>
            </a:r>
            <a:r>
              <a:rPr lang="en-US" sz="1100" b="0" i="0" u="none" strike="noStrike" cap="none" dirty="0" err="1">
                <a:solidFill>
                  <a:srgbClr val="000000"/>
                </a:solidFill>
                <a:latin typeface="Arial"/>
                <a:ea typeface="Arial"/>
                <a:cs typeface="Arial"/>
                <a:sym typeface="Arial"/>
              </a:rPr>
              <a:t>cfg</a:t>
            </a:r>
            <a:r>
              <a:rPr lang="en-US" sz="1100" b="0" i="0" u="none" strike="noStrike" cap="none" dirty="0">
                <a:solidFill>
                  <a:srgbClr val="000000"/>
                </a:solidFill>
                <a:latin typeface="Arial"/>
                <a:ea typeface="Arial"/>
                <a:cs typeface="Arial"/>
                <a:sym typeface="Arial"/>
              </a:rPr>
              <a:t>, </a:t>
            </a:r>
            <a:r>
              <a:rPr lang="en-US" sz="1100" b="0" i="0" u="none" strike="noStrike" cap="none" dirty="0" err="1">
                <a:solidFill>
                  <a:srgbClr val="000000"/>
                </a:solidFill>
                <a:latin typeface="Arial"/>
                <a:ea typeface="Arial"/>
                <a:cs typeface="Arial"/>
                <a:sym typeface="Arial"/>
              </a:rPr>
              <a:t>sim_out</a:t>
            </a:r>
            <a:r>
              <a:rPr lang="en-US" sz="1100" b="0" i="0" u="none" strike="noStrike" cap="none" dirty="0">
                <a:solidFill>
                  <a:srgbClr val="000000"/>
                </a:solidFill>
                <a:latin typeface="Arial"/>
                <a:ea typeface="Arial"/>
                <a:cs typeface="Arial"/>
                <a:sym typeface="Arial"/>
              </a:rPr>
              <a:t>)</a:t>
            </a: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r>
              <a:rPr lang="en-US" sz="1100" b="1" i="0" u="none" strike="noStrike" cap="none" dirty="0" err="1">
                <a:solidFill>
                  <a:srgbClr val="000000"/>
                </a:solidFill>
              </a:rPr>
              <a:t>data_analytics</a:t>
            </a:r>
            <a:r>
              <a:rPr lang="en-US" sz="1100" b="1" i="0" u="none" strike="noStrike" cap="none" dirty="0">
                <a:solidFill>
                  <a:srgbClr val="000000"/>
                </a:solidFill>
              </a:rPr>
              <a:t> </a:t>
            </a:r>
            <a:r>
              <a:rPr lang="en-US" sz="1100" b="0" i="0" u="none" strike="noStrike" cap="none" dirty="0">
                <a:solidFill>
                  <a:srgbClr val="000000"/>
                </a:solidFill>
                <a:latin typeface="Arial"/>
                <a:ea typeface="Arial"/>
                <a:cs typeface="Arial"/>
                <a:sym typeface="Arial"/>
              </a:rPr>
              <a:t>(</a:t>
            </a:r>
            <a:r>
              <a:rPr lang="en-US" sz="1100" b="0" i="0" u="none" strike="noStrike" cap="none" dirty="0" err="1">
                <a:solidFill>
                  <a:srgbClr val="000000"/>
                </a:solidFill>
                <a:latin typeface="Arial"/>
                <a:ea typeface="Arial"/>
                <a:cs typeface="Arial"/>
                <a:sym typeface="Arial"/>
              </a:rPr>
              <a:t>sim_out</a:t>
            </a:r>
            <a:r>
              <a:rPr lang="en-US" sz="1100" b="0" i="0" u="none" strike="noStrike" cap="none" dirty="0">
                <a:solidFill>
                  <a:srgbClr val="000000"/>
                </a:solidFill>
                <a:latin typeface="Arial"/>
                <a:ea typeface="Arial"/>
                <a:cs typeface="Arial"/>
                <a:sym typeface="Arial"/>
              </a:rPr>
              <a:t>, </a:t>
            </a:r>
            <a:r>
              <a:rPr lang="en-US" sz="1100" b="0" i="0" u="none" strike="noStrike" cap="none" dirty="0" err="1">
                <a:solidFill>
                  <a:srgbClr val="000000"/>
                </a:solidFill>
                <a:latin typeface="Arial"/>
                <a:ea typeface="Arial"/>
                <a:cs typeface="Arial"/>
                <a:sym typeface="Arial"/>
              </a:rPr>
              <a:t>analysis_result</a:t>
            </a:r>
            <a:r>
              <a:rPr lang="en-US" sz="1100" b="0" i="0" u="none" strike="noStrike" cap="none" dirty="0">
                <a:solidFill>
                  <a:srgbClr val="000000"/>
                </a:solidFill>
                <a:latin typeface="Arial"/>
                <a:ea typeface="Arial"/>
                <a:cs typeface="Arial"/>
                <a:sym typeface="Arial"/>
              </a:rPr>
              <a:t>)</a:t>
            </a: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r>
              <a:rPr lang="en-US" sz="1100" b="1" i="0" u="none" strike="noStrike" cap="none" dirty="0" err="1">
                <a:solidFill>
                  <a:srgbClr val="000000"/>
                </a:solidFill>
              </a:rPr>
              <a:t>ml_training</a:t>
            </a:r>
            <a:r>
              <a:rPr lang="en-US" sz="1100" b="1" i="0" u="none" strike="noStrike" cap="none" dirty="0">
                <a:solidFill>
                  <a:srgbClr val="000000"/>
                </a:solidFill>
              </a:rPr>
              <a:t> </a:t>
            </a:r>
            <a:r>
              <a:rPr lang="en-US" sz="1100" b="0" i="0" u="none" strike="noStrike" cap="none" dirty="0">
                <a:solidFill>
                  <a:srgbClr val="000000"/>
                </a:solidFill>
                <a:latin typeface="Arial"/>
                <a:ea typeface="Arial"/>
                <a:cs typeface="Arial"/>
                <a:sym typeface="Arial"/>
              </a:rPr>
              <a:t>(</a:t>
            </a:r>
            <a:r>
              <a:rPr lang="en-US" sz="1100" b="0" i="0" u="none" strike="noStrike" cap="none" dirty="0" err="1">
                <a:solidFill>
                  <a:srgbClr val="000000"/>
                </a:solidFill>
                <a:latin typeface="Arial"/>
                <a:ea typeface="Arial"/>
                <a:cs typeface="Arial"/>
                <a:sym typeface="Arial"/>
              </a:rPr>
              <a:t>analysis_result</a:t>
            </a:r>
            <a:r>
              <a:rPr lang="en-US" sz="1100" b="0" i="0" u="none" strike="noStrike" cap="none" dirty="0">
                <a:solidFill>
                  <a:srgbClr val="000000"/>
                </a:solidFill>
                <a:latin typeface="Arial"/>
                <a:ea typeface="Arial"/>
                <a:cs typeface="Arial"/>
                <a:sym typeface="Arial"/>
              </a:rPr>
              <a:t>, </a:t>
            </a:r>
            <a:r>
              <a:rPr lang="en-US" sz="1100" b="0" i="0" u="none" strike="noStrike" cap="none" dirty="0" err="1">
                <a:solidFill>
                  <a:srgbClr val="000000"/>
                </a:solidFill>
                <a:latin typeface="Arial"/>
                <a:ea typeface="Arial"/>
                <a:cs typeface="Arial"/>
                <a:sym typeface="Arial"/>
              </a:rPr>
              <a:t>ml_model</a:t>
            </a:r>
            <a:r>
              <a:rPr lang="en-US" sz="1100" b="0" i="0" u="none" strike="noStrike" cap="none" dirty="0">
                <a:solidFill>
                  <a:srgbClr val="000000"/>
                </a:solidFill>
                <a:latin typeface="Arial"/>
                <a:ea typeface="Arial"/>
                <a:cs typeface="Arial"/>
                <a:sym typeface="Arial"/>
              </a:rPr>
              <a:t>)</a:t>
            </a: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p:txBody>
      </p:sp>
      <p:sp>
        <p:nvSpPr>
          <p:cNvPr id="295" name="Google Shape;295;g12ad5811af8_0_717"/>
          <p:cNvSpPr/>
          <p:nvPr/>
        </p:nvSpPr>
        <p:spPr>
          <a:xfrm rot="-5400000">
            <a:off x="2005363" y="1304825"/>
            <a:ext cx="1189200" cy="5781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US" sz="1000" b="0" i="0" u="none" strike="noStrike" cap="none">
                <a:solidFill>
                  <a:srgbClr val="000000"/>
                </a:solidFill>
                <a:latin typeface="Arial"/>
                <a:ea typeface="Arial"/>
                <a:cs typeface="Arial"/>
                <a:sym typeface="Arial"/>
              </a:rPr>
              <a:t>Data Transformation</a:t>
            </a:r>
            <a:endParaRPr sz="1000" b="0" i="0" u="none" strike="noStrike" cap="none">
              <a:solidFill>
                <a:srgbClr val="000000"/>
              </a:solidFill>
              <a:latin typeface="Arial"/>
              <a:ea typeface="Arial"/>
              <a:cs typeface="Arial"/>
              <a:sym typeface="Arial"/>
            </a:endParaRPr>
          </a:p>
        </p:txBody>
      </p:sp>
      <p:sp>
        <p:nvSpPr>
          <p:cNvPr id="296" name="Google Shape;296;g12ad5811af8_0_717"/>
          <p:cNvSpPr/>
          <p:nvPr/>
        </p:nvSpPr>
        <p:spPr>
          <a:xfrm rot="-5400000">
            <a:off x="4570338" y="1325675"/>
            <a:ext cx="1147500" cy="5781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US" sz="1000" b="0" i="0" u="none" strike="noStrike" cap="none" dirty="0">
                <a:solidFill>
                  <a:srgbClr val="000000"/>
                </a:solidFill>
                <a:latin typeface="Arial"/>
                <a:ea typeface="Arial"/>
                <a:cs typeface="Arial"/>
                <a:sym typeface="Arial"/>
              </a:rPr>
              <a:t>Data Transformation</a:t>
            </a:r>
            <a:endParaRPr sz="1000" b="0" i="0" u="none" strike="noStrike" cap="none" dirty="0">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g129df874304_0_17"/>
          <p:cNvSpPr/>
          <p:nvPr/>
        </p:nvSpPr>
        <p:spPr>
          <a:xfrm>
            <a:off x="5791200" y="825033"/>
            <a:ext cx="2630700" cy="1031400"/>
          </a:xfrm>
          <a:prstGeom prst="roundRect">
            <a:avLst>
              <a:gd name="adj" fmla="val 5378"/>
            </a:avLst>
          </a:prstGeom>
          <a:solidFill>
            <a:srgbClr val="FFFFFF"/>
          </a:solidFill>
          <a:ln w="31750" cap="flat" cmpd="sng">
            <a:solidFill>
              <a:srgbClr val="5B9BD5"/>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500"/>
              <a:buFont typeface="Arial"/>
              <a:buNone/>
            </a:pPr>
            <a:r>
              <a:rPr lang="en-US" sz="1500" b="0" i="0" u="none" strike="noStrike" cap="none">
                <a:solidFill>
                  <a:srgbClr val="000000"/>
                </a:solidFill>
                <a:latin typeface="Calibri"/>
                <a:ea typeface="Calibri"/>
                <a:cs typeface="Calibri"/>
                <a:sym typeface="Calibri"/>
              </a:rPr>
              <a:t>Computing Infrastructure</a:t>
            </a:r>
            <a:endParaRPr sz="1400" b="0" i="0" u="none" strike="noStrike" cap="none">
              <a:solidFill>
                <a:srgbClr val="000000"/>
              </a:solidFill>
              <a:latin typeface="Arial"/>
              <a:ea typeface="Arial"/>
              <a:cs typeface="Arial"/>
              <a:sym typeface="Arial"/>
            </a:endParaRPr>
          </a:p>
        </p:txBody>
      </p:sp>
      <p:sp>
        <p:nvSpPr>
          <p:cNvPr id="304" name="Google Shape;304;g129df874304_0_17"/>
          <p:cNvSpPr txBox="1">
            <a:spLocks noGrp="1"/>
          </p:cNvSpPr>
          <p:nvPr>
            <p:ph type="title"/>
          </p:nvPr>
        </p:nvSpPr>
        <p:spPr>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400"/>
              <a:buNone/>
            </a:pPr>
            <a:r>
              <a:rPr lang="en-US"/>
              <a:t>Software Invocation description</a:t>
            </a:r>
            <a:endParaRPr/>
          </a:p>
        </p:txBody>
      </p:sp>
      <p:sp>
        <p:nvSpPr>
          <p:cNvPr id="317" name="Google Shape;317;g129df874304_0_17"/>
          <p:cNvSpPr txBox="1">
            <a:spLocks noGrp="1"/>
          </p:cNvSpPr>
          <p:nvPr>
            <p:ph idx="1"/>
          </p:nvPr>
        </p:nvSpPr>
        <p:spPr>
          <a:xfrm>
            <a:off x="4110254" y="3683970"/>
            <a:ext cx="4883864" cy="1338032"/>
          </a:xfrm>
          <a:prstGeom prst="rect">
            <a:avLst/>
          </a:prstGeom>
          <a:solidFill>
            <a:schemeClr val="bg1"/>
          </a:solidFill>
          <a:ln>
            <a:noFill/>
          </a:ln>
        </p:spPr>
        <p:txBody>
          <a:bodyPr spcFirstLastPara="1" wrap="square" lIns="91425" tIns="45700" rIns="91425" bIns="45700" anchor="t" anchorCtr="0">
            <a:noAutofit/>
          </a:bodyPr>
          <a:lstStyle/>
          <a:p>
            <a:pPr marL="342900" lvl="0" indent="-317500" algn="l" rtl="0">
              <a:lnSpc>
                <a:spcPct val="90000"/>
              </a:lnSpc>
              <a:spcBef>
                <a:spcPts val="750"/>
              </a:spcBef>
              <a:spcAft>
                <a:spcPts val="0"/>
              </a:spcAft>
              <a:buClr>
                <a:schemeClr val="accent1"/>
              </a:buClr>
              <a:buSzPts val="1600"/>
              <a:buFont typeface="Arial"/>
              <a:buChar char="•"/>
            </a:pPr>
            <a:r>
              <a:rPr lang="en-US" sz="1600" b="0" dirty="0">
                <a:solidFill>
                  <a:schemeClr val="tx1"/>
                </a:solidFill>
              </a:rPr>
              <a:t>Converts a Python function of a software invocation to a </a:t>
            </a:r>
            <a:r>
              <a:rPr lang="en-US" sz="1600" b="0" dirty="0" err="1">
                <a:solidFill>
                  <a:schemeClr val="tx1"/>
                </a:solidFill>
              </a:rPr>
              <a:t>PyCOMPSs</a:t>
            </a:r>
            <a:r>
              <a:rPr lang="en-US" sz="1600" b="0" dirty="0">
                <a:solidFill>
                  <a:schemeClr val="tx1"/>
                </a:solidFill>
              </a:rPr>
              <a:t> task</a:t>
            </a:r>
          </a:p>
          <a:p>
            <a:pPr marL="342900" lvl="0" indent="-317500" algn="l" rtl="0">
              <a:lnSpc>
                <a:spcPct val="90000"/>
              </a:lnSpc>
              <a:spcBef>
                <a:spcPts val="750"/>
              </a:spcBef>
              <a:spcAft>
                <a:spcPts val="0"/>
              </a:spcAft>
              <a:buClr>
                <a:schemeClr val="accent1"/>
              </a:buClr>
              <a:buSzPts val="1600"/>
              <a:buFont typeface="Arial"/>
              <a:buChar char="•"/>
            </a:pPr>
            <a:r>
              <a:rPr lang="en-US" sz="1600" b="0" dirty="0">
                <a:solidFill>
                  <a:schemeClr val="tx1"/>
                </a:solidFill>
              </a:rPr>
              <a:t>Takes information from the description in </a:t>
            </a:r>
            <a:r>
              <a:rPr lang="en-US" sz="1600" b="0" dirty="0" err="1">
                <a:solidFill>
                  <a:schemeClr val="tx1"/>
                </a:solidFill>
              </a:rPr>
              <a:t>json</a:t>
            </a:r>
            <a:endParaRPr sz="1600" b="0" dirty="0">
              <a:solidFill>
                <a:schemeClr val="tx1"/>
              </a:solidFill>
            </a:endParaRPr>
          </a:p>
          <a:p>
            <a:pPr marL="342900" lvl="0" indent="-317500" algn="l" rtl="0">
              <a:lnSpc>
                <a:spcPct val="90000"/>
              </a:lnSpc>
              <a:spcBef>
                <a:spcPts val="750"/>
              </a:spcBef>
              <a:spcAft>
                <a:spcPts val="0"/>
              </a:spcAft>
              <a:buSzPts val="1600"/>
              <a:buChar char="•"/>
            </a:pPr>
            <a:r>
              <a:rPr lang="en-US" sz="1600" b="0" dirty="0">
                <a:solidFill>
                  <a:schemeClr val="tx1"/>
                </a:solidFill>
              </a:rPr>
              <a:t>Enables reuse in multiple workflows</a:t>
            </a:r>
            <a:endParaRPr sz="1600" b="0" dirty="0">
              <a:solidFill>
                <a:schemeClr val="tx1"/>
              </a:solidFill>
            </a:endParaRPr>
          </a:p>
          <a:p>
            <a:pPr marL="342900" lvl="0" indent="-215900" algn="l" rtl="0">
              <a:lnSpc>
                <a:spcPct val="90000"/>
              </a:lnSpc>
              <a:spcBef>
                <a:spcPts val="750"/>
              </a:spcBef>
              <a:spcAft>
                <a:spcPts val="0"/>
              </a:spcAft>
              <a:buClr>
                <a:schemeClr val="accent1"/>
              </a:buClr>
              <a:buSzPts val="2000"/>
              <a:buFont typeface="Arial"/>
              <a:buNone/>
            </a:pPr>
            <a:endParaRPr dirty="0"/>
          </a:p>
          <a:p>
            <a:pPr marL="0" lvl="0" indent="0" algn="l" rtl="0">
              <a:lnSpc>
                <a:spcPct val="90000"/>
              </a:lnSpc>
              <a:spcBef>
                <a:spcPts val="750"/>
              </a:spcBef>
              <a:spcAft>
                <a:spcPts val="0"/>
              </a:spcAft>
              <a:buSzPts val="2000"/>
              <a:buNone/>
            </a:pPr>
            <a:endParaRPr b="0" dirty="0"/>
          </a:p>
          <a:p>
            <a:pPr marL="342900" lvl="0" indent="-215900" algn="l" rtl="0">
              <a:lnSpc>
                <a:spcPct val="90000"/>
              </a:lnSpc>
              <a:spcBef>
                <a:spcPts val="750"/>
              </a:spcBef>
              <a:spcAft>
                <a:spcPts val="0"/>
              </a:spcAft>
              <a:buClr>
                <a:schemeClr val="accent1"/>
              </a:buClr>
              <a:buSzPts val="2000"/>
              <a:buFont typeface="Arial"/>
              <a:buNone/>
            </a:pPr>
            <a:endParaRPr dirty="0"/>
          </a:p>
          <a:p>
            <a:pPr marL="342900" lvl="0" indent="-215900" algn="l" rtl="0">
              <a:lnSpc>
                <a:spcPct val="90000"/>
              </a:lnSpc>
              <a:spcBef>
                <a:spcPts val="750"/>
              </a:spcBef>
              <a:spcAft>
                <a:spcPts val="0"/>
              </a:spcAft>
              <a:buClr>
                <a:schemeClr val="accent1"/>
              </a:buClr>
              <a:buSzPts val="2000"/>
              <a:buFont typeface="Arial"/>
              <a:buNone/>
            </a:pPr>
            <a:endParaRPr dirty="0"/>
          </a:p>
        </p:txBody>
      </p:sp>
      <p:sp>
        <p:nvSpPr>
          <p:cNvPr id="310" name="Google Shape;310;g129df874304_0_17"/>
          <p:cNvSpPr/>
          <p:nvPr/>
        </p:nvSpPr>
        <p:spPr>
          <a:xfrm>
            <a:off x="3996900" y="902128"/>
            <a:ext cx="1184700" cy="921600"/>
          </a:xfrm>
          <a:prstGeom prst="rect">
            <a:avLst/>
          </a:prstGeom>
          <a:solidFill>
            <a:srgbClr val="F4B081"/>
          </a:solidFill>
          <a:ln w="19050"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a:solidFill>
                  <a:srgbClr val="000000"/>
                </a:solidFill>
                <a:latin typeface="Calibri"/>
                <a:ea typeface="Calibri"/>
                <a:cs typeface="Calibri"/>
                <a:sym typeface="Calibri"/>
              </a:rPr>
              <a:t>Workflow Code </a:t>
            </a:r>
            <a:endParaRPr sz="1100" b="1" i="0" u="none" strike="noStrike" cap="none">
              <a:solidFill>
                <a:srgbClr val="000000"/>
              </a:solidFill>
              <a:latin typeface="Calibri"/>
              <a:ea typeface="Calibri"/>
              <a:cs typeface="Calibri"/>
              <a:sym typeface="Calibri"/>
            </a:endParaRPr>
          </a:p>
        </p:txBody>
      </p:sp>
      <p:sp>
        <p:nvSpPr>
          <p:cNvPr id="311" name="Google Shape;311;g129df874304_0_17"/>
          <p:cNvSpPr/>
          <p:nvPr/>
        </p:nvSpPr>
        <p:spPr>
          <a:xfrm>
            <a:off x="4150968" y="1221954"/>
            <a:ext cx="896400" cy="490500"/>
          </a:xfrm>
          <a:prstGeom prst="rect">
            <a:avLst/>
          </a:prstGeom>
          <a:solidFill>
            <a:srgbClr val="C55A11"/>
          </a:solidFill>
          <a:ln w="1905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1" i="0" u="none" strike="noStrike" cap="none">
                <a:solidFill>
                  <a:srgbClr val="FFFFFF"/>
                </a:solidFill>
                <a:latin typeface="Calibri"/>
                <a:ea typeface="Calibri"/>
                <a:cs typeface="Calibri"/>
                <a:sym typeface="Calibri"/>
              </a:rPr>
              <a:t>PyCOMPSs Code</a:t>
            </a:r>
            <a:endParaRPr sz="1400" b="0" i="0" u="none" strike="noStrike" cap="none">
              <a:solidFill>
                <a:srgbClr val="000000"/>
              </a:solidFill>
              <a:latin typeface="Arial"/>
              <a:ea typeface="Arial"/>
              <a:cs typeface="Arial"/>
              <a:sym typeface="Arial"/>
            </a:endParaRPr>
          </a:p>
        </p:txBody>
      </p:sp>
      <p:sp>
        <p:nvSpPr>
          <p:cNvPr id="312" name="Google Shape;312;g129df874304_0_17"/>
          <p:cNvSpPr/>
          <p:nvPr/>
        </p:nvSpPr>
        <p:spPr>
          <a:xfrm>
            <a:off x="5920775" y="1218501"/>
            <a:ext cx="1108500" cy="490500"/>
          </a:xfrm>
          <a:prstGeom prst="roundRect">
            <a:avLst>
              <a:gd name="adj" fmla="val 16667"/>
            </a:avLst>
          </a:prstGeom>
          <a:solidFill>
            <a:srgbClr val="70AD47"/>
          </a:solidFill>
          <a:ln w="19050"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US" sz="1000" b="0" i="0" u="none" strike="noStrike" cap="none">
                <a:solidFill>
                  <a:srgbClr val="FFFFFF"/>
                </a:solidFill>
                <a:latin typeface="Calibri"/>
                <a:ea typeface="Calibri"/>
                <a:cs typeface="Calibri"/>
                <a:sym typeface="Calibri"/>
              </a:rPr>
              <a:t>COMPSs runtime</a:t>
            </a:r>
            <a:endParaRPr sz="1400" b="0" i="0" u="none" strike="noStrike" cap="none">
              <a:solidFill>
                <a:srgbClr val="000000"/>
              </a:solidFill>
              <a:latin typeface="Arial"/>
              <a:ea typeface="Arial"/>
              <a:cs typeface="Arial"/>
              <a:sym typeface="Arial"/>
            </a:endParaRPr>
          </a:p>
        </p:txBody>
      </p:sp>
      <p:sp>
        <p:nvSpPr>
          <p:cNvPr id="315" name="Google Shape;315;g129df874304_0_17"/>
          <p:cNvSpPr/>
          <p:nvPr/>
        </p:nvSpPr>
        <p:spPr>
          <a:xfrm>
            <a:off x="7358475" y="1246701"/>
            <a:ext cx="914400" cy="4341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000"/>
              <a:buFont typeface="Arial"/>
              <a:buNone/>
            </a:pPr>
            <a:r>
              <a:rPr lang="en-US" sz="1000" b="0" i="0" u="none" strike="noStrike" cap="none" dirty="0">
                <a:solidFill>
                  <a:schemeClr val="bg1"/>
                </a:solidFill>
                <a:latin typeface="Arial"/>
                <a:ea typeface="Arial"/>
                <a:cs typeface="Arial"/>
                <a:sym typeface="Arial"/>
              </a:rPr>
              <a:t>Software Invocation</a:t>
            </a:r>
            <a:endParaRPr sz="1000" b="0" i="0" u="none" strike="noStrike" cap="none" dirty="0">
              <a:solidFill>
                <a:schemeClr val="bg1"/>
              </a:solidFill>
              <a:latin typeface="Arial"/>
              <a:ea typeface="Arial"/>
              <a:cs typeface="Arial"/>
              <a:sym typeface="Arial"/>
            </a:endParaRPr>
          </a:p>
        </p:txBody>
      </p:sp>
      <p:cxnSp>
        <p:nvCxnSpPr>
          <p:cNvPr id="316" name="Google Shape;316;g129df874304_0_17"/>
          <p:cNvCxnSpPr>
            <a:stCxn id="312" idx="3"/>
            <a:endCxn id="315" idx="1"/>
          </p:cNvCxnSpPr>
          <p:nvPr/>
        </p:nvCxnSpPr>
        <p:spPr>
          <a:xfrm>
            <a:off x="7029275" y="1463751"/>
            <a:ext cx="329100" cy="0"/>
          </a:xfrm>
          <a:prstGeom prst="straightConnector1">
            <a:avLst/>
          </a:prstGeom>
          <a:noFill/>
          <a:ln w="28575" cap="flat" cmpd="sng">
            <a:solidFill>
              <a:schemeClr val="dk2"/>
            </a:solidFill>
            <a:prstDash val="solid"/>
            <a:round/>
            <a:headEnd type="none" w="sm" len="sm"/>
            <a:tailEnd type="triangle" w="med" len="med"/>
          </a:ln>
        </p:spPr>
      </p:cxnSp>
      <p:sp>
        <p:nvSpPr>
          <p:cNvPr id="318" name="Google Shape;318;g129df874304_0_17"/>
          <p:cNvSpPr/>
          <p:nvPr/>
        </p:nvSpPr>
        <p:spPr>
          <a:xfrm>
            <a:off x="459534" y="1308833"/>
            <a:ext cx="2601300" cy="2456536"/>
          </a:xfrm>
          <a:prstGeom prst="foldedCorner">
            <a:avLst>
              <a:gd name="adj" fmla="val 3616"/>
            </a:avLst>
          </a:prstGeom>
          <a:solidFill>
            <a:schemeClr val="accent1">
              <a:lumMod val="20000"/>
              <a:lumOff val="80000"/>
            </a:schemeClr>
          </a:solidFill>
          <a:ln w="9525" cap="flat" cmpd="sng">
            <a:solidFill>
              <a:schemeClr val="dk2"/>
            </a:solidFill>
            <a:prstDash val="solid"/>
            <a:round/>
            <a:headEnd type="none" w="sm" len="sm"/>
            <a:tailEnd type="none" w="sm" len="sm"/>
          </a:ln>
        </p:spPr>
        <p:txBody>
          <a:bodyPr spcFirstLastPara="1" wrap="square" lIns="91425" tIns="91425" rIns="0" bIns="91425" anchor="t" anchorCtr="0">
            <a:noAutofit/>
          </a:bodyPr>
          <a:lstStyle/>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rPr>
              <a:t>  </a:t>
            </a:r>
            <a:r>
              <a:rPr lang="en-US" sz="900" dirty="0">
                <a:solidFill>
                  <a:schemeClr val="dk1"/>
                </a:solidFill>
                <a:sym typeface="Arial"/>
              </a:rPr>
              <a:t>"type":"</a:t>
            </a:r>
            <a:r>
              <a:rPr lang="en-US" sz="900" dirty="0" err="1">
                <a:solidFill>
                  <a:schemeClr val="dk1"/>
                </a:solidFill>
                <a:sym typeface="Arial"/>
              </a:rPr>
              <a:t>mpi</a:t>
            </a:r>
            <a:r>
              <a:rPr lang="en-US" sz="900" dirty="0">
                <a:solidFill>
                  <a:schemeClr val="dk1"/>
                </a:solidFill>
                <a:sym typeface="Arial"/>
              </a:rPr>
              <a:t>",</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"properties":{</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"runner": "</a:t>
            </a:r>
            <a:r>
              <a:rPr lang="en-US" sz="900" dirty="0" err="1">
                <a:solidFill>
                  <a:schemeClr val="dk1"/>
                </a:solidFill>
                <a:sym typeface="Arial"/>
              </a:rPr>
              <a:t>mpirun</a:t>
            </a:r>
            <a:r>
              <a:rPr lang="en-US" sz="900" dirty="0">
                <a:solidFill>
                  <a:schemeClr val="dk1"/>
                </a:solidFill>
                <a:sym typeface="Arial"/>
              </a:rPr>
              <a:t>",</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rPr>
              <a:t>      “processes”: “$SW_PROCS”</a:t>
            </a:r>
            <a:endParaRPr sz="900" dirty="0">
              <a:solidFill>
                <a:schemeClr val="dk1"/>
              </a:solidFil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"binary": "</a:t>
            </a:r>
            <a:r>
              <a:rPr lang="en-US" sz="900" dirty="0" err="1">
                <a:solidFill>
                  <a:schemeClr val="dk1"/>
                </a:solidFill>
                <a:sym typeface="Arial"/>
              </a:rPr>
              <a:t>mpi_</a:t>
            </a:r>
            <a:r>
              <a:rPr lang="en-US" sz="900" dirty="0" err="1">
                <a:solidFill>
                  <a:schemeClr val="dk1"/>
                </a:solidFill>
              </a:rPr>
              <a:t>sofware.x</a:t>
            </a:r>
            <a:r>
              <a:rPr lang="en-US" sz="900" dirty="0">
                <a:solidFill>
                  <a:schemeClr val="dk1"/>
                </a:solidFill>
                <a:sym typeface="Arial"/>
              </a:rPr>
              <a:t>",</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"params": "-d {{param}}",</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rPr>
              <a:t>      “</a:t>
            </a:r>
            <a:r>
              <a:rPr lang="en-US" sz="900" dirty="0" err="1">
                <a:solidFill>
                  <a:schemeClr val="dk1"/>
                </a:solidFill>
              </a:rPr>
              <a:t>working_dir</a:t>
            </a:r>
            <a:r>
              <a:rPr lang="en-US" sz="900" dirty="0">
                <a:solidFill>
                  <a:schemeClr val="dk1"/>
                </a:solidFill>
              </a:rPr>
              <a:t>”: “{{</a:t>
            </a:r>
            <a:r>
              <a:rPr lang="en-US" sz="900" dirty="0" err="1">
                <a:solidFill>
                  <a:schemeClr val="dk1"/>
                </a:solidFill>
              </a:rPr>
              <a:t>working_dir</a:t>
            </a:r>
            <a:r>
              <a:rPr lang="en-US" sz="900" dirty="0">
                <a:solidFill>
                  <a:schemeClr val="dk1"/>
                </a:solidFill>
              </a:rPr>
              <a:t>}}”</a:t>
            </a:r>
            <a:r>
              <a:rPr lang="en-US" sz="900" dirty="0">
                <a:solidFill>
                  <a:schemeClr val="dk1"/>
                </a:solidFill>
                <a:sym typeface="Arial"/>
              </a:rPr>
              <a:t>},</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"prolog":{</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"binary":"</a:t>
            </a:r>
            <a:r>
              <a:rPr lang="en-US" sz="900" dirty="0" err="1">
                <a:solidFill>
                  <a:schemeClr val="dk1"/>
                </a:solidFill>
              </a:rPr>
              <a:t>mkdir</a:t>
            </a:r>
            <a:r>
              <a:rPr lang="en-US" sz="900" dirty="0">
                <a:solidFill>
                  <a:schemeClr val="dk1"/>
                </a:solidFill>
                <a:sym typeface="Arial"/>
              </a:rPr>
              <a:t>",</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"params":"{{</a:t>
            </a:r>
            <a:r>
              <a:rPr lang="en-US" sz="900" dirty="0" err="1">
                <a:solidFill>
                  <a:schemeClr val="dk1"/>
                </a:solidFill>
                <a:sym typeface="Arial"/>
              </a:rPr>
              <a:t>working_dir</a:t>
            </a:r>
            <a:r>
              <a:rPr lang="en-US" sz="900" dirty="0">
                <a:solidFill>
                  <a:schemeClr val="dk1"/>
                </a:solidFill>
                <a:sym typeface="Arial"/>
              </a:rPr>
              <a:t>}}"},</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"epilog":{</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a:t>
            </a:r>
            <a:r>
              <a:rPr lang="en-US" sz="900" dirty="0" err="1">
                <a:solidFill>
                  <a:schemeClr val="dk1"/>
                </a:solidFill>
                <a:sym typeface="Arial"/>
              </a:rPr>
              <a:t>binary":"</a:t>
            </a:r>
            <a:r>
              <a:rPr lang="en-US" sz="900" dirty="0" err="1">
                <a:solidFill>
                  <a:schemeClr val="dk1"/>
                </a:solidFill>
              </a:rPr>
              <a:t>tar</a:t>
            </a:r>
            <a:r>
              <a:rPr lang="en-US" sz="900" dirty="0">
                <a:solidFill>
                  <a:schemeClr val="dk1"/>
                </a:solidFill>
                <a:sym typeface="Arial"/>
              </a:rPr>
              <a:t>",</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"params":"</a:t>
            </a:r>
            <a:r>
              <a:rPr lang="en-US" sz="900" dirty="0" err="1">
                <a:solidFill>
                  <a:schemeClr val="dk1"/>
                </a:solidFill>
                <a:sym typeface="Arial"/>
              </a:rPr>
              <a:t>zcvf</a:t>
            </a:r>
            <a:r>
              <a:rPr lang="en-US" sz="900" dirty="0">
                <a:solidFill>
                  <a:schemeClr val="dk1"/>
                </a:solidFill>
                <a:sym typeface="Arial"/>
              </a:rPr>
              <a:t> {{</a:t>
            </a:r>
            <a:r>
              <a:rPr lang="en-US" sz="900" dirty="0" err="1">
                <a:solidFill>
                  <a:schemeClr val="dk1"/>
                </a:solidFill>
                <a:sym typeface="Arial"/>
              </a:rPr>
              <a:t>out_tgz</a:t>
            </a:r>
            <a:r>
              <a:rPr lang="en-US" sz="900" dirty="0">
                <a:solidFill>
                  <a:schemeClr val="dk1"/>
                </a:solidFill>
                <a:sym typeface="Arial"/>
              </a:rPr>
              <a:t>}}" {{</a:t>
            </a:r>
            <a:r>
              <a:rPr lang="en-US" sz="900" dirty="0" err="1">
                <a:solidFill>
                  <a:schemeClr val="dk1"/>
                </a:solidFill>
                <a:sym typeface="Arial"/>
              </a:rPr>
              <a:t>working_dir</a:t>
            </a:r>
            <a:r>
              <a:rPr lang="en-US" sz="900" dirty="0">
                <a:solidFill>
                  <a:schemeClr val="dk1"/>
                </a:solidFill>
                <a:sym typeface="Arial"/>
              </a:rPr>
              <a:t>}}},</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"constraints":{</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      "</a:t>
            </a:r>
            <a:r>
              <a:rPr lang="en-US" sz="900" dirty="0" err="1">
                <a:solidFill>
                  <a:schemeClr val="dk1"/>
                </a:solidFill>
                <a:sym typeface="Arial"/>
              </a:rPr>
              <a:t>computing_units</a:t>
            </a:r>
            <a:r>
              <a:rPr lang="en-US" sz="900" dirty="0">
                <a:solidFill>
                  <a:schemeClr val="dk1"/>
                </a:solidFill>
                <a:sym typeface="Arial"/>
              </a:rPr>
              <a:t>": $SW_THREADS}</a:t>
            </a:r>
            <a:endParaRPr sz="900" dirty="0">
              <a:solidFill>
                <a:schemeClr val="dk1"/>
              </a:solidFill>
              <a:sym typeface="Arial"/>
            </a:endParaRPr>
          </a:p>
          <a:p>
            <a:pPr marR="0" lvl="0" indent="0">
              <a:lnSpc>
                <a:spcPct val="100000"/>
              </a:lnSpc>
              <a:spcBef>
                <a:spcPts val="0"/>
              </a:spcBef>
              <a:spcAft>
                <a:spcPts val="0"/>
              </a:spcAft>
              <a:buClr>
                <a:srgbClr val="000000"/>
              </a:buClr>
              <a:buSzPts val="1100"/>
              <a:buFont typeface="Arial"/>
              <a:buNone/>
            </a:pPr>
            <a:r>
              <a:rPr lang="en-US" sz="900" dirty="0">
                <a:solidFill>
                  <a:schemeClr val="dk1"/>
                </a:solidFill>
                <a:sym typeface="Arial"/>
              </a:rPr>
              <a:t>}</a:t>
            </a:r>
            <a:endParaRPr sz="900" dirty="0">
              <a:solidFill>
                <a:schemeClr val="dk1"/>
              </a:solidFill>
              <a:sym typeface="Arial"/>
            </a:endParaRPr>
          </a:p>
        </p:txBody>
      </p:sp>
      <p:sp>
        <p:nvSpPr>
          <p:cNvPr id="320" name="Google Shape;320;g129df874304_0_17"/>
          <p:cNvSpPr/>
          <p:nvPr/>
        </p:nvSpPr>
        <p:spPr>
          <a:xfrm>
            <a:off x="3844500" y="2165199"/>
            <a:ext cx="2243100" cy="1464363"/>
          </a:xfrm>
          <a:prstGeom prst="foldedCorner">
            <a:avLst>
              <a:gd name="adj" fmla="val 6809"/>
            </a:avLst>
          </a:prstGeom>
          <a:solidFill>
            <a:schemeClr val="accent2">
              <a:lumMod val="20000"/>
              <a:lumOff val="80000"/>
            </a:schemeClr>
          </a:solidFill>
          <a:ln w="9525" cap="flat" cmpd="sng">
            <a:solidFill>
              <a:srgbClr val="44546A"/>
            </a:solidFill>
            <a:prstDash val="solid"/>
            <a:round/>
            <a:headEnd type="none" w="sm" len="sm"/>
            <a:tailEnd type="none" w="sm" len="sm"/>
          </a:ln>
        </p:spPr>
        <p:txBody>
          <a:bodyPr spcFirstLastPara="1" wrap="square" lIns="91425" tIns="91425" rIns="0" bIns="91425" anchor="t" anchorCtr="0">
            <a:noAutofit/>
          </a:bodyPr>
          <a:lstStyle/>
          <a:p>
            <a:pPr>
              <a:buClr>
                <a:srgbClr val="000000"/>
              </a:buClr>
              <a:buSzPts val="1100"/>
            </a:pPr>
            <a:r>
              <a:rPr lang="en-US" sz="900" dirty="0">
                <a:solidFill>
                  <a:schemeClr val="dk1"/>
                </a:solidFill>
                <a:sym typeface="Arial"/>
              </a:rPr>
              <a:t>#workflow steps defined as tasks  </a:t>
            </a:r>
          </a:p>
          <a:p>
            <a:pPr>
              <a:buClr>
                <a:srgbClr val="000000"/>
              </a:buClr>
              <a:buSzPts val="1100"/>
            </a:pPr>
            <a:r>
              <a:rPr lang="en-US" sz="900" dirty="0">
                <a:solidFill>
                  <a:schemeClr val="dk1"/>
                </a:solidFill>
                <a:sym typeface="Arial"/>
              </a:rPr>
              <a:t>@software(</a:t>
            </a:r>
            <a:r>
              <a:rPr lang="en-US" sz="900" dirty="0" err="1">
                <a:solidFill>
                  <a:schemeClr val="dk1"/>
                </a:solidFill>
                <a:sym typeface="Arial"/>
              </a:rPr>
              <a:t>config_file</a:t>
            </a:r>
            <a:r>
              <a:rPr lang="en-US" sz="900" dirty="0">
                <a:solidFill>
                  <a:schemeClr val="dk1"/>
                </a:solidFill>
                <a:sym typeface="Arial"/>
              </a:rPr>
              <a:t>="</a:t>
            </a:r>
            <a:r>
              <a:rPr lang="en-US" sz="900" dirty="0" err="1">
                <a:solidFill>
                  <a:schemeClr val="dk1"/>
                </a:solidFill>
              </a:rPr>
              <a:t>invocation</a:t>
            </a:r>
            <a:r>
              <a:rPr lang="en-US" sz="900" dirty="0" err="1">
                <a:solidFill>
                  <a:schemeClr val="dk1"/>
                </a:solidFill>
                <a:sym typeface="Arial"/>
              </a:rPr>
              <a:t>.json</a:t>
            </a:r>
            <a:r>
              <a:rPr lang="en-US" sz="900" dirty="0">
                <a:solidFill>
                  <a:schemeClr val="dk1"/>
                </a:solidFill>
                <a:sym typeface="Arial"/>
              </a:rPr>
              <a:t>")</a:t>
            </a:r>
            <a:endParaRPr sz="900" dirty="0">
              <a:solidFill>
                <a:schemeClr val="dk1"/>
              </a:solidFill>
              <a:sym typeface="Arial"/>
            </a:endParaRPr>
          </a:p>
          <a:p>
            <a:pPr>
              <a:buClr>
                <a:srgbClr val="000000"/>
              </a:buClr>
              <a:buSzPts val="1100"/>
            </a:pPr>
            <a:r>
              <a:rPr lang="en-US" sz="900" dirty="0">
                <a:solidFill>
                  <a:schemeClr val="dk1"/>
                </a:solidFill>
                <a:sym typeface="Arial"/>
              </a:rPr>
              <a:t>def </a:t>
            </a:r>
            <a:r>
              <a:rPr lang="en-US" sz="900" dirty="0" err="1">
                <a:solidFill>
                  <a:schemeClr val="dk1"/>
                </a:solidFill>
                <a:sym typeface="Arial"/>
              </a:rPr>
              <a:t>mpi_</a:t>
            </a:r>
            <a:r>
              <a:rPr lang="en-US" sz="900" dirty="0" err="1">
                <a:solidFill>
                  <a:schemeClr val="dk1"/>
                </a:solidFill>
              </a:rPr>
              <a:t>exec</a:t>
            </a:r>
            <a:r>
              <a:rPr lang="en-US" sz="900" dirty="0">
                <a:solidFill>
                  <a:schemeClr val="dk1"/>
                </a:solidFill>
                <a:sym typeface="Arial"/>
              </a:rPr>
              <a:t>(</a:t>
            </a:r>
            <a:r>
              <a:rPr lang="en-US" sz="900" dirty="0" err="1">
                <a:solidFill>
                  <a:schemeClr val="dk1"/>
                </a:solidFill>
                <a:sym typeface="Arial"/>
              </a:rPr>
              <a:t>work_dir</a:t>
            </a:r>
            <a:r>
              <a:rPr lang="en-US" sz="900" dirty="0">
                <a:solidFill>
                  <a:schemeClr val="dk1"/>
                </a:solidFill>
                <a:sym typeface="Arial"/>
              </a:rPr>
              <a:t>, param, </a:t>
            </a:r>
            <a:r>
              <a:rPr lang="en-US" sz="900" dirty="0" err="1">
                <a:solidFill>
                  <a:schemeClr val="dk1"/>
                </a:solidFill>
                <a:sym typeface="Arial"/>
              </a:rPr>
              <a:t>out_tg</a:t>
            </a:r>
            <a:r>
              <a:rPr lang="en-US" sz="900" dirty="0" err="1">
                <a:solidFill>
                  <a:schemeClr val="dk1"/>
                </a:solidFill>
              </a:rPr>
              <a:t>z</a:t>
            </a:r>
            <a:r>
              <a:rPr lang="en-US" sz="900" dirty="0">
                <a:solidFill>
                  <a:schemeClr val="dk1"/>
                </a:solidFill>
                <a:sym typeface="Arial"/>
              </a:rPr>
              <a:t>):</a:t>
            </a:r>
            <a:endParaRPr sz="900" dirty="0">
              <a:solidFill>
                <a:schemeClr val="dk1"/>
              </a:solidFill>
              <a:sym typeface="Arial"/>
            </a:endParaRPr>
          </a:p>
          <a:p>
            <a:pPr>
              <a:buClr>
                <a:srgbClr val="000000"/>
              </a:buClr>
              <a:buSzPts val="1100"/>
            </a:pPr>
            <a:r>
              <a:rPr lang="en-US" sz="900" dirty="0">
                <a:solidFill>
                  <a:schemeClr val="dk1"/>
                </a:solidFill>
                <a:sym typeface="Arial"/>
              </a:rPr>
              <a:t>     pass</a:t>
            </a:r>
          </a:p>
          <a:p>
            <a:pPr>
              <a:buClr>
                <a:srgbClr val="000000"/>
              </a:buClr>
              <a:buSzPts val="1100"/>
            </a:pPr>
            <a:endParaRPr lang="en-US" sz="900" dirty="0">
              <a:solidFill>
                <a:schemeClr val="dk1"/>
              </a:solidFill>
              <a:sym typeface="Arial"/>
            </a:endParaRPr>
          </a:p>
          <a:p>
            <a:pPr>
              <a:buClr>
                <a:srgbClr val="000000"/>
              </a:buClr>
              <a:buSzPts val="1100"/>
            </a:pPr>
            <a:endParaRPr sz="900" dirty="0">
              <a:solidFill>
                <a:schemeClr val="dk1"/>
              </a:solidFill>
              <a:sym typeface="Arial"/>
            </a:endParaRPr>
          </a:p>
          <a:p>
            <a:pPr>
              <a:buClr>
                <a:srgbClr val="000000"/>
              </a:buClr>
              <a:buSzPts val="1100"/>
            </a:pPr>
            <a:r>
              <a:rPr lang="en-US" sz="900" dirty="0">
                <a:solidFill>
                  <a:schemeClr val="dk1"/>
                </a:solidFill>
                <a:sym typeface="Arial"/>
              </a:rPr>
              <a:t>#</a:t>
            </a:r>
            <a:r>
              <a:rPr lang="es-ES" sz="900" dirty="0" err="1">
                <a:solidFill>
                  <a:schemeClr val="dk1"/>
                </a:solidFill>
                <a:sym typeface="Arial"/>
              </a:rPr>
              <a:t>workflow</a:t>
            </a:r>
            <a:r>
              <a:rPr lang="es-ES" sz="900" dirty="0">
                <a:solidFill>
                  <a:schemeClr val="dk1"/>
                </a:solidFill>
                <a:sym typeface="Arial"/>
              </a:rPr>
              <a:t> </a:t>
            </a:r>
            <a:r>
              <a:rPr lang="es-ES" sz="900" dirty="0" err="1">
                <a:solidFill>
                  <a:schemeClr val="dk1"/>
                </a:solidFill>
                <a:sym typeface="Arial"/>
              </a:rPr>
              <a:t>body</a:t>
            </a:r>
            <a:r>
              <a:rPr lang="es-ES" sz="900" dirty="0">
                <a:solidFill>
                  <a:schemeClr val="dk1"/>
                </a:solidFill>
                <a:sym typeface="Arial"/>
              </a:rPr>
              <a:t> </a:t>
            </a:r>
          </a:p>
          <a:p>
            <a:pPr>
              <a:buClr>
                <a:srgbClr val="000000"/>
              </a:buClr>
              <a:buSzPts val="1100"/>
            </a:pPr>
            <a:r>
              <a:rPr lang="es-ES" sz="900" dirty="0">
                <a:solidFill>
                  <a:schemeClr val="dk1"/>
                </a:solidFill>
                <a:sym typeface="Arial"/>
              </a:rPr>
              <a:t>...</a:t>
            </a:r>
            <a:endParaRPr sz="900" dirty="0">
              <a:solidFill>
                <a:schemeClr val="dk1"/>
              </a:solidFill>
              <a:sym typeface="Arial"/>
            </a:endParaRPr>
          </a:p>
          <a:p>
            <a:pPr>
              <a:buClr>
                <a:srgbClr val="000000"/>
              </a:buClr>
              <a:buSzPts val="1100"/>
            </a:pPr>
            <a:r>
              <a:rPr lang="en-US" sz="900" dirty="0" err="1">
                <a:solidFill>
                  <a:schemeClr val="dk1"/>
                </a:solidFill>
              </a:rPr>
              <a:t>mpi_exec</a:t>
            </a:r>
            <a:r>
              <a:rPr lang="en-US" sz="900" dirty="0">
                <a:solidFill>
                  <a:schemeClr val="dk1"/>
                </a:solidFill>
              </a:rPr>
              <a:t>(</a:t>
            </a:r>
            <a:r>
              <a:rPr lang="en-US" sz="900" dirty="0">
                <a:solidFill>
                  <a:schemeClr val="dk1"/>
                </a:solidFill>
                <a:sym typeface="Arial"/>
              </a:rPr>
              <a:t>'</a:t>
            </a:r>
            <a:r>
              <a:rPr lang="en-US" sz="900" dirty="0" err="1">
                <a:solidFill>
                  <a:schemeClr val="dk1"/>
                </a:solidFill>
                <a:sym typeface="Arial"/>
              </a:rPr>
              <a:t>my_folder</a:t>
            </a:r>
            <a:r>
              <a:rPr lang="en-US" sz="900" dirty="0">
                <a:solidFill>
                  <a:schemeClr val="dk1"/>
                </a:solidFill>
                <a:sym typeface="Arial"/>
              </a:rPr>
              <a:t>', '</a:t>
            </a:r>
            <a:r>
              <a:rPr lang="en-US" sz="900" dirty="0" err="1">
                <a:solidFill>
                  <a:schemeClr val="dk1"/>
                </a:solidFill>
                <a:sym typeface="Arial"/>
              </a:rPr>
              <a:t>hello_world</a:t>
            </a:r>
            <a:r>
              <a:rPr lang="en-US" sz="900" dirty="0">
                <a:solidFill>
                  <a:schemeClr val="dk1"/>
                </a:solidFill>
                <a:sym typeface="Arial"/>
              </a:rPr>
              <a:t>’)</a:t>
            </a:r>
          </a:p>
          <a:p>
            <a:pPr>
              <a:buClr>
                <a:srgbClr val="000000"/>
              </a:buClr>
              <a:buSzPts val="1100"/>
            </a:pPr>
            <a:r>
              <a:rPr lang="en-US" sz="900" dirty="0">
                <a:solidFill>
                  <a:schemeClr val="dk1"/>
                </a:solidFill>
                <a:sym typeface="Arial"/>
              </a:rPr>
              <a:t>...</a:t>
            </a:r>
            <a:endParaRPr sz="900" dirty="0">
              <a:solidFill>
                <a:schemeClr val="dk1"/>
              </a:solidFill>
              <a:sym typeface="Arial"/>
            </a:endParaRPr>
          </a:p>
          <a:p>
            <a:pPr marL="0" marR="0" lvl="0" indent="0" algn="l" rtl="0">
              <a:lnSpc>
                <a:spcPct val="100000"/>
              </a:lnSpc>
              <a:spcBef>
                <a:spcPts val="0"/>
              </a:spcBef>
              <a:spcAft>
                <a:spcPts val="0"/>
              </a:spcAft>
              <a:buClr>
                <a:srgbClr val="000000"/>
              </a:buClr>
              <a:buSzPts val="1100"/>
              <a:buFont typeface="Arial"/>
              <a:buNone/>
            </a:pPr>
            <a:endParaRPr sz="900" b="0" i="0" u="none" strike="noStrike" cap="none" dirty="0">
              <a:solidFill>
                <a:srgbClr val="000000"/>
              </a:solidFill>
              <a:latin typeface="Arial"/>
              <a:ea typeface="Arial"/>
              <a:cs typeface="Arial"/>
              <a:sym typeface="Arial"/>
            </a:endParaRPr>
          </a:p>
        </p:txBody>
      </p:sp>
      <p:sp>
        <p:nvSpPr>
          <p:cNvPr id="321" name="Google Shape;321;g129df874304_0_17"/>
          <p:cNvSpPr/>
          <p:nvPr/>
        </p:nvSpPr>
        <p:spPr>
          <a:xfrm>
            <a:off x="6329956" y="2318050"/>
            <a:ext cx="2727000" cy="921600"/>
          </a:xfrm>
          <a:prstGeom prst="foldedCorner">
            <a:avLst>
              <a:gd name="adj" fmla="val 5163"/>
            </a:avLst>
          </a:prstGeom>
          <a:solidFill>
            <a:schemeClr val="accent6">
              <a:lumMod val="20000"/>
              <a:lumOff val="80000"/>
            </a:schemeClr>
          </a:solidFill>
          <a:ln w="9525" cap="flat" cmpd="sng">
            <a:solidFill>
              <a:srgbClr val="44546A"/>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900" dirty="0" err="1"/>
              <a:t>mkdir</a:t>
            </a:r>
            <a:r>
              <a:rPr lang="en-US" sz="900" dirty="0"/>
              <a:t> </a:t>
            </a:r>
            <a:r>
              <a:rPr lang="en-US" sz="900" dirty="0" err="1"/>
              <a:t>working_dir</a:t>
            </a:r>
            <a:endParaRPr sz="900" dirty="0"/>
          </a:p>
          <a:p>
            <a:pPr marL="0" marR="0" lvl="0" indent="0" algn="l" rtl="0">
              <a:lnSpc>
                <a:spcPct val="100000"/>
              </a:lnSpc>
              <a:spcBef>
                <a:spcPts val="0"/>
              </a:spcBef>
              <a:spcAft>
                <a:spcPts val="0"/>
              </a:spcAft>
              <a:buClr>
                <a:srgbClr val="000000"/>
              </a:buClr>
              <a:buSzPts val="1100"/>
              <a:buFont typeface="Arial"/>
              <a:buNone/>
            </a:pPr>
            <a:r>
              <a:rPr lang="en-US" sz="900" dirty="0"/>
              <a:t>cd </a:t>
            </a:r>
            <a:r>
              <a:rPr lang="en-US" sz="900" dirty="0" err="1"/>
              <a:t>working_dir</a:t>
            </a:r>
            <a:endParaRPr sz="900" dirty="0"/>
          </a:p>
          <a:p>
            <a:pPr marL="0" marR="0" lvl="0" indent="0" algn="l" rtl="0">
              <a:lnSpc>
                <a:spcPct val="100000"/>
              </a:lnSpc>
              <a:spcBef>
                <a:spcPts val="0"/>
              </a:spcBef>
              <a:spcAft>
                <a:spcPts val="0"/>
              </a:spcAft>
              <a:buClr>
                <a:srgbClr val="000000"/>
              </a:buClr>
              <a:buSzPts val="1100"/>
              <a:buFont typeface="Arial"/>
              <a:buNone/>
            </a:pPr>
            <a:r>
              <a:rPr lang="en-US" sz="900" dirty="0"/>
              <a:t>export OMP_NUM_THREADS=</a:t>
            </a:r>
            <a:r>
              <a:rPr lang="en-US" sz="900" dirty="0">
                <a:solidFill>
                  <a:schemeClr val="dk1"/>
                </a:solidFill>
              </a:rPr>
              <a:t>$SW_THREADS</a:t>
            </a:r>
            <a:endParaRPr sz="900" dirty="0"/>
          </a:p>
          <a:p>
            <a:pPr marL="0" marR="0" lvl="0" indent="0" algn="l" rtl="0">
              <a:lnSpc>
                <a:spcPct val="100000"/>
              </a:lnSpc>
              <a:spcBef>
                <a:spcPts val="0"/>
              </a:spcBef>
              <a:spcAft>
                <a:spcPts val="0"/>
              </a:spcAft>
              <a:buClr>
                <a:srgbClr val="000000"/>
              </a:buClr>
              <a:buSzPts val="1100"/>
              <a:buFont typeface="Arial"/>
              <a:buNone/>
            </a:pPr>
            <a:r>
              <a:rPr lang="en-US" sz="900" dirty="0" err="1"/>
              <a:t>mpirun</a:t>
            </a:r>
            <a:r>
              <a:rPr lang="en-US" sz="900" dirty="0"/>
              <a:t> -n </a:t>
            </a:r>
            <a:r>
              <a:rPr lang="en-US" sz="900" dirty="0">
                <a:solidFill>
                  <a:schemeClr val="dk1"/>
                </a:solidFill>
              </a:rPr>
              <a:t>$SW_PROCS </a:t>
            </a:r>
            <a:r>
              <a:rPr lang="en-US" sz="900" dirty="0" err="1">
                <a:solidFill>
                  <a:schemeClr val="dk1"/>
                </a:solidFill>
              </a:rPr>
              <a:t>mpi_software.x</a:t>
            </a:r>
            <a:r>
              <a:rPr lang="en-US" sz="900" dirty="0">
                <a:solidFill>
                  <a:schemeClr val="dk1"/>
                </a:solidFill>
              </a:rPr>
              <a:t> -d param</a:t>
            </a:r>
            <a:endParaRPr sz="900" dirty="0">
              <a:solidFill>
                <a:schemeClr val="dk1"/>
              </a:solidFill>
            </a:endParaRPr>
          </a:p>
          <a:p>
            <a:pPr marL="0" marR="0" lvl="0" indent="0" algn="l" rtl="0">
              <a:lnSpc>
                <a:spcPct val="100000"/>
              </a:lnSpc>
              <a:spcBef>
                <a:spcPts val="0"/>
              </a:spcBef>
              <a:spcAft>
                <a:spcPts val="0"/>
              </a:spcAft>
              <a:buClr>
                <a:srgbClr val="000000"/>
              </a:buClr>
              <a:buSzPts val="1100"/>
              <a:buFont typeface="Arial"/>
              <a:buNone/>
            </a:pPr>
            <a:r>
              <a:rPr lang="en-US" sz="900" dirty="0">
                <a:solidFill>
                  <a:schemeClr val="dk1"/>
                </a:solidFill>
              </a:rPr>
              <a:t>tar </a:t>
            </a:r>
            <a:r>
              <a:rPr lang="en-US" sz="900" dirty="0" err="1">
                <a:solidFill>
                  <a:schemeClr val="dk1"/>
                </a:solidFill>
              </a:rPr>
              <a:t>zcvf</a:t>
            </a:r>
            <a:r>
              <a:rPr lang="en-US" sz="900" dirty="0">
                <a:solidFill>
                  <a:schemeClr val="dk1"/>
                </a:solidFill>
              </a:rPr>
              <a:t> </a:t>
            </a:r>
            <a:r>
              <a:rPr lang="en-US" sz="900" dirty="0" err="1">
                <a:solidFill>
                  <a:schemeClr val="dk1"/>
                </a:solidFill>
              </a:rPr>
              <a:t>out_tgz</a:t>
            </a:r>
            <a:r>
              <a:rPr lang="en-US" sz="900" dirty="0">
                <a:solidFill>
                  <a:schemeClr val="dk1"/>
                </a:solidFill>
              </a:rPr>
              <a:t> </a:t>
            </a:r>
            <a:r>
              <a:rPr lang="en-US" sz="900" dirty="0" err="1">
                <a:solidFill>
                  <a:schemeClr val="dk1"/>
                </a:solidFill>
              </a:rPr>
              <a:t>working_dir</a:t>
            </a:r>
            <a:endParaRPr sz="900" dirty="0">
              <a:solidFill>
                <a:schemeClr val="dk1"/>
              </a:solidFill>
            </a:endParaRPr>
          </a:p>
        </p:txBody>
      </p:sp>
      <p:sp>
        <p:nvSpPr>
          <p:cNvPr id="2" name="TextBox 1">
            <a:extLst>
              <a:ext uri="{FF2B5EF4-FFF2-40B4-BE49-F238E27FC236}">
                <a16:creationId xmlns:a16="http://schemas.microsoft.com/office/drawing/2014/main" id="{156FE1E7-B6C8-8BE3-20AB-6A41A718BD5F}"/>
              </a:ext>
            </a:extLst>
          </p:cNvPr>
          <p:cNvSpPr txBox="1"/>
          <p:nvPr/>
        </p:nvSpPr>
        <p:spPr>
          <a:xfrm>
            <a:off x="5197420" y="1923091"/>
            <a:ext cx="890180" cy="300082"/>
          </a:xfrm>
          <a:prstGeom prst="rect">
            <a:avLst/>
          </a:prstGeom>
          <a:noFill/>
        </p:spPr>
        <p:txBody>
          <a:bodyPr wrap="none" rtlCol="0">
            <a:spAutoFit/>
          </a:bodyPr>
          <a:lstStyle/>
          <a:p>
            <a:r>
              <a:rPr lang="en-GB" dirty="0"/>
              <a:t>User code</a:t>
            </a:r>
          </a:p>
        </p:txBody>
      </p:sp>
      <p:sp>
        <p:nvSpPr>
          <p:cNvPr id="25" name="TextBox 24">
            <a:extLst>
              <a:ext uri="{FF2B5EF4-FFF2-40B4-BE49-F238E27FC236}">
                <a16:creationId xmlns:a16="http://schemas.microsoft.com/office/drawing/2014/main" id="{222599F0-EC47-B599-6011-49BD34E2D362}"/>
              </a:ext>
            </a:extLst>
          </p:cNvPr>
          <p:cNvSpPr txBox="1"/>
          <p:nvPr/>
        </p:nvSpPr>
        <p:spPr>
          <a:xfrm>
            <a:off x="7262951" y="2047864"/>
            <a:ext cx="1910844" cy="300082"/>
          </a:xfrm>
          <a:prstGeom prst="rect">
            <a:avLst/>
          </a:prstGeom>
          <a:noFill/>
        </p:spPr>
        <p:txBody>
          <a:bodyPr wrap="none" rtlCol="0">
            <a:spAutoFit/>
          </a:bodyPr>
          <a:lstStyle/>
          <a:p>
            <a:r>
              <a:rPr lang="en-GB" dirty="0"/>
              <a:t>Automatically generated</a:t>
            </a:r>
          </a:p>
        </p:txBody>
      </p:sp>
      <p:sp>
        <p:nvSpPr>
          <p:cNvPr id="26" name="TextBox 25">
            <a:extLst>
              <a:ext uri="{FF2B5EF4-FFF2-40B4-BE49-F238E27FC236}">
                <a16:creationId xmlns:a16="http://schemas.microsoft.com/office/drawing/2014/main" id="{DFFEFBC5-E78E-4EEB-8E2B-D0D41F8F78B7}"/>
              </a:ext>
            </a:extLst>
          </p:cNvPr>
          <p:cNvSpPr txBox="1"/>
          <p:nvPr/>
        </p:nvSpPr>
        <p:spPr>
          <a:xfrm>
            <a:off x="1732166" y="984098"/>
            <a:ext cx="1398332" cy="300082"/>
          </a:xfrm>
          <a:prstGeom prst="rect">
            <a:avLst/>
          </a:prstGeom>
          <a:noFill/>
        </p:spPr>
        <p:txBody>
          <a:bodyPr wrap="none" rtlCol="0">
            <a:spAutoFit/>
          </a:bodyPr>
          <a:lstStyle/>
          <a:p>
            <a:r>
              <a:rPr lang="en-GB" dirty="0"/>
              <a:t>Admin/user code</a:t>
            </a:r>
          </a:p>
        </p:txBody>
      </p:sp>
      <p:sp>
        <p:nvSpPr>
          <p:cNvPr id="3" name="Oval 2">
            <a:extLst>
              <a:ext uri="{FF2B5EF4-FFF2-40B4-BE49-F238E27FC236}">
                <a16:creationId xmlns:a16="http://schemas.microsoft.com/office/drawing/2014/main" id="{532AC392-25E7-13F4-0FEE-F21C73C87C8E}"/>
              </a:ext>
            </a:extLst>
          </p:cNvPr>
          <p:cNvSpPr/>
          <p:nvPr/>
        </p:nvSpPr>
        <p:spPr>
          <a:xfrm>
            <a:off x="5024508" y="2397760"/>
            <a:ext cx="873300" cy="159066"/>
          </a:xfrm>
          <a:prstGeom prst="ellipse">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Google Shape;309;g129df874304_0_17">
            <a:extLst>
              <a:ext uri="{FF2B5EF4-FFF2-40B4-BE49-F238E27FC236}">
                <a16:creationId xmlns:a16="http://schemas.microsoft.com/office/drawing/2014/main" id="{91AC0E56-9F8E-CEB6-35B2-C69CA3B7DDCD}"/>
              </a:ext>
            </a:extLst>
          </p:cNvPr>
          <p:cNvCxnSpPr>
            <a:cxnSpLocks/>
          </p:cNvCxnSpPr>
          <p:nvPr/>
        </p:nvCxnSpPr>
        <p:spPr>
          <a:xfrm flipV="1">
            <a:off x="4572000" y="1717475"/>
            <a:ext cx="1935" cy="465525"/>
          </a:xfrm>
          <a:prstGeom prst="straightConnector1">
            <a:avLst/>
          </a:prstGeom>
          <a:noFill/>
          <a:ln w="28575" cap="flat" cmpd="sng">
            <a:solidFill>
              <a:schemeClr val="dk2"/>
            </a:solidFill>
            <a:prstDash val="solid"/>
            <a:round/>
            <a:headEnd type="none" w="sm" len="sm"/>
            <a:tailEnd type="triangle" w="med" len="med"/>
          </a:ln>
        </p:spPr>
      </p:cxnSp>
      <p:cxnSp>
        <p:nvCxnSpPr>
          <p:cNvPr id="17" name="Google Shape;309;g129df874304_0_17">
            <a:extLst>
              <a:ext uri="{FF2B5EF4-FFF2-40B4-BE49-F238E27FC236}">
                <a16:creationId xmlns:a16="http://schemas.microsoft.com/office/drawing/2014/main" id="{A41E3CC8-2155-AE5C-F63C-63FE62050C8E}"/>
              </a:ext>
            </a:extLst>
          </p:cNvPr>
          <p:cNvCxnSpPr>
            <a:cxnSpLocks/>
          </p:cNvCxnSpPr>
          <p:nvPr/>
        </p:nvCxnSpPr>
        <p:spPr>
          <a:xfrm flipV="1">
            <a:off x="7174568" y="1694640"/>
            <a:ext cx="526347" cy="632802"/>
          </a:xfrm>
          <a:prstGeom prst="straightConnector1">
            <a:avLst/>
          </a:prstGeom>
          <a:noFill/>
          <a:ln w="28575" cap="flat" cmpd="sng">
            <a:solidFill>
              <a:schemeClr val="dk2"/>
            </a:solidFill>
            <a:prstDash val="solid"/>
            <a:round/>
            <a:headEnd type="none" w="sm" len="sm"/>
            <a:tailEnd type="triangle" w="med" len="med"/>
          </a:ln>
        </p:spPr>
      </p:cxnSp>
      <p:sp>
        <p:nvSpPr>
          <p:cNvPr id="29" name="TextBox 28">
            <a:extLst>
              <a:ext uri="{FF2B5EF4-FFF2-40B4-BE49-F238E27FC236}">
                <a16:creationId xmlns:a16="http://schemas.microsoft.com/office/drawing/2014/main" id="{D5F6D4C8-8103-8FAA-BA6C-D3984BC44184}"/>
              </a:ext>
            </a:extLst>
          </p:cNvPr>
          <p:cNvSpPr txBox="1"/>
          <p:nvPr/>
        </p:nvSpPr>
        <p:spPr>
          <a:xfrm>
            <a:off x="1017832" y="3766087"/>
            <a:ext cx="2021194" cy="715581"/>
          </a:xfrm>
          <a:prstGeom prst="rect">
            <a:avLst/>
          </a:prstGeom>
          <a:noFill/>
        </p:spPr>
        <p:txBody>
          <a:bodyPr wrap="none" rtlCol="0">
            <a:spAutoFit/>
          </a:bodyPr>
          <a:lstStyle/>
          <a:p>
            <a:r>
              <a:rPr lang="en-GB" dirty="0"/>
              <a:t>Software invocation </a:t>
            </a:r>
            <a:br>
              <a:rPr lang="en-GB" dirty="0"/>
            </a:br>
            <a:r>
              <a:rPr lang="en-GB" dirty="0"/>
              <a:t>description</a:t>
            </a:r>
          </a:p>
          <a:p>
            <a:r>
              <a:rPr lang="en-GB" dirty="0"/>
              <a:t>Stored in software </a:t>
            </a:r>
            <a:r>
              <a:rPr lang="en-GB" dirty="0" err="1"/>
              <a:t>catalog</a:t>
            </a:r>
            <a:endParaRPr lang="en-GB" dirty="0"/>
          </a:p>
        </p:txBody>
      </p:sp>
      <p:cxnSp>
        <p:nvCxnSpPr>
          <p:cNvPr id="32" name="Elbow Connector 31">
            <a:extLst>
              <a:ext uri="{FF2B5EF4-FFF2-40B4-BE49-F238E27FC236}">
                <a16:creationId xmlns:a16="http://schemas.microsoft.com/office/drawing/2014/main" id="{C77AB152-FADC-A15F-B419-DE433CA50553}"/>
              </a:ext>
            </a:extLst>
          </p:cNvPr>
          <p:cNvCxnSpPr>
            <a:cxnSpLocks/>
          </p:cNvCxnSpPr>
          <p:nvPr/>
        </p:nvCxnSpPr>
        <p:spPr>
          <a:xfrm rot="5400000">
            <a:off x="3991367" y="1356059"/>
            <a:ext cx="281201" cy="2695940"/>
          </a:xfrm>
          <a:prstGeom prst="bentConnector2">
            <a:avLst/>
          </a:prstGeom>
          <a:ln w="190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g134498763e2_0_40"/>
          <p:cNvSpPr txBox="1">
            <a:spLocks noGrp="1"/>
          </p:cNvSpPr>
          <p:nvPr>
            <p:ph type="title"/>
          </p:nvPr>
        </p:nvSpPr>
        <p:spPr>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400"/>
              <a:buNone/>
            </a:pPr>
            <a:r>
              <a:rPr lang="en-US" dirty="0"/>
              <a:t>Data transformations  </a:t>
            </a:r>
            <a:endParaRPr dirty="0"/>
          </a:p>
        </p:txBody>
      </p:sp>
      <p:sp>
        <p:nvSpPr>
          <p:cNvPr id="2" name="Content Placeholder 1">
            <a:extLst>
              <a:ext uri="{FF2B5EF4-FFF2-40B4-BE49-F238E27FC236}">
                <a16:creationId xmlns:a16="http://schemas.microsoft.com/office/drawing/2014/main" id="{0CED9CF1-CD35-F683-C6DE-FCDB102048AC}"/>
              </a:ext>
            </a:extLst>
          </p:cNvPr>
          <p:cNvSpPr>
            <a:spLocks noGrp="1"/>
          </p:cNvSpPr>
          <p:nvPr>
            <p:ph idx="1"/>
          </p:nvPr>
        </p:nvSpPr>
        <p:spPr>
          <a:xfrm>
            <a:off x="361945" y="824770"/>
            <a:ext cx="8278785" cy="3423315"/>
          </a:xfrm>
        </p:spPr>
        <p:txBody>
          <a:bodyPr>
            <a:normAutofit/>
          </a:bodyPr>
          <a:lstStyle/>
          <a:p>
            <a:r>
              <a:rPr lang="en-GB" dirty="0"/>
              <a:t>A data transformation changes the data without requiring extra programming from the developer </a:t>
            </a:r>
          </a:p>
        </p:txBody>
      </p:sp>
      <p:grpSp>
        <p:nvGrpSpPr>
          <p:cNvPr id="3" name="Group 2">
            <a:extLst>
              <a:ext uri="{FF2B5EF4-FFF2-40B4-BE49-F238E27FC236}">
                <a16:creationId xmlns:a16="http://schemas.microsoft.com/office/drawing/2014/main" id="{AD96BAC0-A72F-46FF-D458-E2B8648B62D6}"/>
              </a:ext>
            </a:extLst>
          </p:cNvPr>
          <p:cNvGrpSpPr/>
          <p:nvPr/>
        </p:nvGrpSpPr>
        <p:grpSpPr>
          <a:xfrm>
            <a:off x="4026264" y="1654595"/>
            <a:ext cx="5889051" cy="2052775"/>
            <a:chOff x="2279925" y="2779575"/>
            <a:chExt cx="5889051" cy="2052775"/>
          </a:xfrm>
        </p:grpSpPr>
        <p:pic>
          <p:nvPicPr>
            <p:cNvPr id="124" name="Google Shape;124;g134498763e2_0_40"/>
            <p:cNvPicPr preferRelativeResize="0"/>
            <p:nvPr/>
          </p:nvPicPr>
          <p:blipFill>
            <a:blip r:embed="rId3">
              <a:alphaModFix/>
            </a:blip>
            <a:stretch>
              <a:fillRect/>
            </a:stretch>
          </p:blipFill>
          <p:spPr>
            <a:xfrm>
              <a:off x="2279925" y="2779575"/>
              <a:ext cx="5889051" cy="2052775"/>
            </a:xfrm>
            <a:prstGeom prst="rect">
              <a:avLst/>
            </a:prstGeom>
            <a:noFill/>
            <a:ln>
              <a:noFill/>
            </a:ln>
            <a:effectLst>
              <a:outerShdw blurRad="57150" dist="19050" dir="5400000" algn="bl" rotWithShape="0">
                <a:srgbClr val="000000">
                  <a:alpha val="50000"/>
                </a:srgbClr>
              </a:outerShdw>
            </a:effectLst>
          </p:spPr>
        </p:pic>
        <p:sp>
          <p:nvSpPr>
            <p:cNvPr id="125" name="Google Shape;125;g134498763e2_0_40"/>
            <p:cNvSpPr/>
            <p:nvPr/>
          </p:nvSpPr>
          <p:spPr>
            <a:xfrm>
              <a:off x="3166300" y="2945800"/>
              <a:ext cx="4483800" cy="2703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320;g129df874304_0_17">
            <a:extLst>
              <a:ext uri="{FF2B5EF4-FFF2-40B4-BE49-F238E27FC236}">
                <a16:creationId xmlns:a16="http://schemas.microsoft.com/office/drawing/2014/main" id="{14D25E77-6470-DB47-DCDA-940C7900F28C}"/>
              </a:ext>
            </a:extLst>
          </p:cNvPr>
          <p:cNvSpPr/>
          <p:nvPr/>
        </p:nvSpPr>
        <p:spPr>
          <a:xfrm>
            <a:off x="156540" y="1654595"/>
            <a:ext cx="3801597" cy="771872"/>
          </a:xfrm>
          <a:prstGeom prst="foldedCorner">
            <a:avLst>
              <a:gd name="adj" fmla="val 6809"/>
            </a:avLst>
          </a:prstGeom>
          <a:solidFill>
            <a:schemeClr val="accent2">
              <a:lumMod val="20000"/>
              <a:lumOff val="80000"/>
            </a:schemeClr>
          </a:solidFill>
          <a:ln w="9525" cap="flat" cmpd="sng">
            <a:solidFill>
              <a:srgbClr val="44546A"/>
            </a:solidFill>
            <a:prstDash val="solid"/>
            <a:round/>
            <a:headEnd type="none" w="sm" len="sm"/>
            <a:tailEnd type="none" w="sm" len="sm"/>
          </a:ln>
        </p:spPr>
        <p:txBody>
          <a:bodyPr spcFirstLastPara="1" wrap="square" lIns="91425" tIns="91425" rIns="0" bIns="91425" anchor="t" anchorCtr="0">
            <a:noAutofit/>
          </a:bodyPr>
          <a:lstStyle/>
          <a:p>
            <a:pPr>
              <a:buClr>
                <a:srgbClr val="000000"/>
              </a:buClr>
              <a:buSzPts val="1100"/>
            </a:pPr>
            <a:r>
              <a:rPr lang="en-US" sz="900" dirty="0">
                <a:solidFill>
                  <a:srgbClr val="000000"/>
                </a:solidFill>
                <a:latin typeface="Arial" panose="020B0604020202020204" pitchFamily="34" charset="0"/>
                <a:ea typeface="Arial"/>
                <a:cs typeface="Arial" panose="020B0604020202020204" pitchFamily="34" charset="0"/>
                <a:sym typeface="Arial"/>
              </a:rPr>
              <a:t>def </a:t>
            </a:r>
            <a:r>
              <a:rPr lang="en-US" sz="900" dirty="0" err="1">
                <a:solidFill>
                  <a:srgbClr val="000000"/>
                </a:solidFill>
                <a:latin typeface="Arial" panose="020B0604020202020204" pitchFamily="34" charset="0"/>
                <a:ea typeface="Arial"/>
                <a:cs typeface="Arial" panose="020B0604020202020204" pitchFamily="34" charset="0"/>
                <a:sym typeface="Arial"/>
              </a:rPr>
              <a:t>load_blocks_rechunk</a:t>
            </a:r>
            <a:r>
              <a:rPr lang="en-US" sz="900" dirty="0">
                <a:solidFill>
                  <a:srgbClr val="000000"/>
                </a:solidFill>
                <a:latin typeface="Arial" panose="020B0604020202020204" pitchFamily="34" charset="0"/>
                <a:ea typeface="Arial"/>
                <a:cs typeface="Arial" panose="020B0604020202020204" pitchFamily="34" charset="0"/>
                <a:sym typeface="Arial"/>
              </a:rPr>
              <a:t>(blocks, shape, </a:t>
            </a:r>
            <a:r>
              <a:rPr lang="en-US" sz="900" dirty="0" err="1">
                <a:solidFill>
                  <a:srgbClr val="000000"/>
                </a:solidFill>
                <a:latin typeface="Arial" panose="020B0604020202020204" pitchFamily="34" charset="0"/>
                <a:ea typeface="Arial"/>
                <a:cs typeface="Arial" panose="020B0604020202020204" pitchFamily="34" charset="0"/>
                <a:sym typeface="Arial"/>
              </a:rPr>
              <a:t>block_size</a:t>
            </a:r>
            <a:r>
              <a:rPr lang="en-US" sz="900" dirty="0">
                <a:solidFill>
                  <a:srgbClr val="000000"/>
                </a:solidFill>
                <a:latin typeface="Arial" panose="020B0604020202020204" pitchFamily="34" charset="0"/>
                <a:ea typeface="Arial"/>
                <a:cs typeface="Arial" panose="020B0604020202020204" pitchFamily="34" charset="0"/>
                <a:sym typeface="Arial"/>
              </a:rPr>
              <a:t>, </a:t>
            </a:r>
            <a:r>
              <a:rPr lang="en-US" sz="900" dirty="0" err="1">
                <a:solidFill>
                  <a:srgbClr val="000000"/>
                </a:solidFill>
                <a:latin typeface="Arial" panose="020B0604020202020204" pitchFamily="34" charset="0"/>
                <a:ea typeface="Arial"/>
                <a:cs typeface="Arial" panose="020B0604020202020204" pitchFamily="34" charset="0"/>
                <a:sym typeface="Arial"/>
              </a:rPr>
              <a:t>new_block_size</a:t>
            </a:r>
            <a:r>
              <a:rPr lang="en-US" sz="900" dirty="0">
                <a:solidFill>
                  <a:srgbClr val="000000"/>
                </a:solidFill>
                <a:latin typeface="Arial" panose="020B0604020202020204" pitchFamily="34" charset="0"/>
                <a:ea typeface="Arial"/>
                <a:cs typeface="Arial" panose="020B0604020202020204" pitchFamily="34" charset="0"/>
                <a:sym typeface="Arial"/>
              </a:rPr>
              <a:t>):</a:t>
            </a:r>
          </a:p>
          <a:p>
            <a:pPr>
              <a:buClr>
                <a:srgbClr val="000000"/>
              </a:buClr>
              <a:buSzPts val="1100"/>
            </a:pPr>
            <a:r>
              <a:rPr lang="en-US" sz="900" dirty="0">
                <a:latin typeface="Arial" panose="020B0604020202020204" pitchFamily="34" charset="0"/>
                <a:cs typeface="Arial" panose="020B0604020202020204" pitchFamily="34" charset="0"/>
                <a:sym typeface="Arial"/>
              </a:rPr>
              <a:t>    ...</a:t>
            </a:r>
          </a:p>
          <a:p>
            <a:pPr>
              <a:buClr>
                <a:srgbClr val="000000"/>
              </a:buClr>
              <a:buSzPts val="1100"/>
            </a:pPr>
            <a:r>
              <a:rPr lang="en-US" sz="900" dirty="0">
                <a:latin typeface="Arial" panose="020B0604020202020204" pitchFamily="34" charset="0"/>
                <a:cs typeface="Arial" panose="020B0604020202020204" pitchFamily="34" charset="0"/>
                <a:sym typeface="Arial"/>
              </a:rPr>
              <a:t>    </a:t>
            </a:r>
            <a:r>
              <a:rPr lang="en-US" sz="900" dirty="0" err="1">
                <a:latin typeface="Arial" panose="020B0604020202020204" pitchFamily="34" charset="0"/>
                <a:cs typeface="Arial" panose="020B0604020202020204" pitchFamily="34" charset="0"/>
                <a:sym typeface="Arial"/>
              </a:rPr>
              <a:t>SnapshotMatrix</a:t>
            </a:r>
            <a:r>
              <a:rPr lang="en-US" sz="900" dirty="0">
                <a:latin typeface="Arial" panose="020B0604020202020204" pitchFamily="34" charset="0"/>
                <a:cs typeface="Arial" panose="020B0604020202020204" pitchFamily="34" charset="0"/>
                <a:sym typeface="Arial"/>
              </a:rPr>
              <a:t> = </a:t>
            </a:r>
            <a:r>
              <a:rPr lang="en-US" sz="900" dirty="0" err="1">
                <a:latin typeface="Arial" panose="020B0604020202020204" pitchFamily="34" charset="0"/>
                <a:cs typeface="Arial" panose="020B0604020202020204" pitchFamily="34" charset="0"/>
                <a:sym typeface="Arial"/>
              </a:rPr>
              <a:t>load_blocks_array</a:t>
            </a:r>
            <a:r>
              <a:rPr lang="en-US" sz="900" dirty="0">
                <a:latin typeface="Arial" panose="020B0604020202020204" pitchFamily="34" charset="0"/>
                <a:cs typeface="Arial" panose="020B0604020202020204" pitchFamily="34" charset="0"/>
                <a:sym typeface="Arial"/>
              </a:rPr>
              <a:t> (</a:t>
            </a:r>
            <a:r>
              <a:rPr lang="en-US" sz="900" dirty="0" err="1">
                <a:latin typeface="Arial" panose="020B0604020202020204" pitchFamily="34" charset="0"/>
                <a:cs typeface="Arial" panose="020B0604020202020204" pitchFamily="34" charset="0"/>
                <a:sym typeface="Arial"/>
              </a:rPr>
              <a:t>final_blocks</a:t>
            </a:r>
            <a:r>
              <a:rPr lang="en-US" sz="900" dirty="0">
                <a:latin typeface="Arial" panose="020B0604020202020204" pitchFamily="34" charset="0"/>
                <a:cs typeface="Arial" panose="020B0604020202020204" pitchFamily="34" charset="0"/>
                <a:sym typeface="Arial"/>
              </a:rPr>
              <a:t>, shape, </a:t>
            </a:r>
            <a:r>
              <a:rPr lang="en-US" sz="900" dirty="0" err="1">
                <a:latin typeface="Arial" panose="020B0604020202020204" pitchFamily="34" charset="0"/>
                <a:cs typeface="Arial" panose="020B0604020202020204" pitchFamily="34" charset="0"/>
                <a:sym typeface="Arial"/>
              </a:rPr>
              <a:t>block_size</a:t>
            </a:r>
            <a:r>
              <a:rPr lang="en-US" sz="900" dirty="0">
                <a:latin typeface="Arial" panose="020B0604020202020204" pitchFamily="34" charset="0"/>
                <a:cs typeface="Arial" panose="020B0604020202020204" pitchFamily="34" charset="0"/>
                <a:sym typeface="Arial"/>
              </a:rPr>
              <a:t>);  </a:t>
            </a:r>
          </a:p>
          <a:p>
            <a:pPr>
              <a:buClr>
                <a:srgbClr val="000000"/>
              </a:buClr>
              <a:buSzPts val="1100"/>
            </a:pPr>
            <a:r>
              <a:rPr lang="en-US" sz="900" dirty="0">
                <a:latin typeface="Arial" panose="020B0604020202020204" pitchFamily="34" charset="0"/>
                <a:cs typeface="Arial" panose="020B0604020202020204" pitchFamily="34" charset="0"/>
                <a:sym typeface="Arial"/>
              </a:rPr>
              <a:t>    </a:t>
            </a:r>
            <a:r>
              <a:rPr lang="es-ES" sz="900" b="0" i="0" u="none" strike="noStrike" cap="none" dirty="0" err="1">
                <a:solidFill>
                  <a:srgbClr val="000000"/>
                </a:solidFill>
                <a:latin typeface="Arial" panose="020B0604020202020204" pitchFamily="34" charset="0"/>
                <a:ea typeface="Arial"/>
                <a:cs typeface="Arial" panose="020B0604020202020204" pitchFamily="34" charset="0"/>
                <a:sym typeface="Arial"/>
              </a:rPr>
              <a:t>return</a:t>
            </a:r>
            <a:r>
              <a:rPr lang="es-ES" sz="900" b="0" i="0" u="none" strike="noStrike" cap="none" dirty="0">
                <a:solidFill>
                  <a:srgbClr val="000000"/>
                </a:solidFill>
                <a:latin typeface="Arial" panose="020B0604020202020204" pitchFamily="34" charset="0"/>
                <a:ea typeface="Arial"/>
                <a:cs typeface="Arial" panose="020B0604020202020204" pitchFamily="34" charset="0"/>
                <a:sym typeface="Arial"/>
              </a:rPr>
              <a:t> </a:t>
            </a:r>
            <a:r>
              <a:rPr lang="es-ES" sz="900" b="0" i="0" u="none" strike="noStrike" cap="none" dirty="0" err="1">
                <a:solidFill>
                  <a:srgbClr val="000000"/>
                </a:solidFill>
                <a:latin typeface="Arial" panose="020B0604020202020204" pitchFamily="34" charset="0"/>
                <a:ea typeface="Arial"/>
                <a:cs typeface="Arial" panose="020B0604020202020204" pitchFamily="34" charset="0"/>
                <a:sym typeface="Arial"/>
              </a:rPr>
              <a:t>SnapshotMatrix</a:t>
            </a:r>
            <a:r>
              <a:rPr lang="es-ES" sz="900" b="0" i="0" u="none" strike="noStrike" cap="none" dirty="0">
                <a:solidFill>
                  <a:srgbClr val="000000"/>
                </a:solidFill>
                <a:latin typeface="Arial" panose="020B0604020202020204" pitchFamily="34" charset="0"/>
                <a:ea typeface="Arial"/>
                <a:cs typeface="Arial" panose="020B0604020202020204" pitchFamily="34" charset="0"/>
                <a:sym typeface="Arial"/>
              </a:rPr>
              <a:t> </a:t>
            </a:r>
            <a:endParaRPr sz="900" b="0" i="0" u="none" strike="noStrike" cap="none" dirty="0">
              <a:solidFill>
                <a:srgbClr val="000000"/>
              </a:solidFill>
              <a:latin typeface="Arial" panose="020B0604020202020204" pitchFamily="34" charset="0"/>
              <a:ea typeface="Arial"/>
              <a:cs typeface="Arial" panose="020B0604020202020204" pitchFamily="34" charset="0"/>
              <a:sym typeface="Arial"/>
            </a:endParaRPr>
          </a:p>
        </p:txBody>
      </p:sp>
      <p:sp>
        <p:nvSpPr>
          <p:cNvPr id="5" name="Google Shape;320;g129df874304_0_17">
            <a:extLst>
              <a:ext uri="{FF2B5EF4-FFF2-40B4-BE49-F238E27FC236}">
                <a16:creationId xmlns:a16="http://schemas.microsoft.com/office/drawing/2014/main" id="{1E3E29DC-ADA8-C824-EB38-345A638C61E0}"/>
              </a:ext>
            </a:extLst>
          </p:cNvPr>
          <p:cNvSpPr/>
          <p:nvPr/>
        </p:nvSpPr>
        <p:spPr>
          <a:xfrm>
            <a:off x="381452" y="2562597"/>
            <a:ext cx="6704603" cy="1083735"/>
          </a:xfrm>
          <a:prstGeom prst="foldedCorner">
            <a:avLst>
              <a:gd name="adj" fmla="val 0"/>
            </a:avLst>
          </a:prstGeom>
          <a:solidFill>
            <a:schemeClr val="accent2">
              <a:lumMod val="20000"/>
              <a:lumOff val="80000"/>
            </a:schemeClr>
          </a:solidFill>
          <a:ln w="9525" cap="flat" cmpd="sng">
            <a:solidFill>
              <a:srgbClr val="44546A"/>
            </a:solidFill>
            <a:prstDash val="solid"/>
            <a:round/>
            <a:headEnd type="none" w="sm" len="sm"/>
            <a:tailEnd type="none" w="sm" len="sm"/>
          </a:ln>
        </p:spPr>
        <p:txBody>
          <a:bodyPr spcFirstLastPara="1" wrap="square" lIns="91425" tIns="91425" rIns="0" bIns="91425" anchor="t" anchorCtr="0">
            <a:noAutofit/>
          </a:bodyPr>
          <a:lstStyle/>
          <a:p>
            <a:pPr>
              <a:buClr>
                <a:srgbClr val="000000"/>
              </a:buClr>
              <a:buSzPts val="1100"/>
            </a:pPr>
            <a:r>
              <a:rPr lang="en-US" sz="1000" b="1" dirty="0">
                <a:solidFill>
                  <a:srgbClr val="000000"/>
                </a:solidFill>
                <a:latin typeface="Arial"/>
                <a:ea typeface="Arial"/>
                <a:cs typeface="Arial"/>
                <a:sym typeface="Arial"/>
              </a:rPr>
              <a:t>@dt("blocks", </a:t>
            </a:r>
            <a:r>
              <a:rPr lang="en-US" sz="1000" b="1" dirty="0" err="1">
                <a:solidFill>
                  <a:srgbClr val="000000"/>
                </a:solidFill>
                <a:latin typeface="Arial"/>
                <a:ea typeface="Arial"/>
                <a:cs typeface="Arial"/>
                <a:sym typeface="Arial"/>
              </a:rPr>
              <a:t>load_blocks_rechunk</a:t>
            </a:r>
            <a:r>
              <a:rPr lang="en-US" sz="1000" b="1" dirty="0">
                <a:solidFill>
                  <a:srgbClr val="000000"/>
                </a:solidFill>
                <a:latin typeface="Arial"/>
                <a:ea typeface="Arial"/>
                <a:cs typeface="Arial"/>
                <a:sym typeface="Arial"/>
              </a:rPr>
              <a:t>, shape=</a:t>
            </a:r>
            <a:r>
              <a:rPr lang="en-US" sz="1000" b="1" dirty="0" err="1">
                <a:solidFill>
                  <a:srgbClr val="000000"/>
                </a:solidFill>
                <a:latin typeface="Arial"/>
                <a:ea typeface="Arial"/>
                <a:cs typeface="Arial"/>
                <a:sym typeface="Arial"/>
              </a:rPr>
              <a:t>expected_shape</a:t>
            </a:r>
            <a:r>
              <a:rPr lang="en-US" sz="1000" b="1" dirty="0">
                <a:solidFill>
                  <a:srgbClr val="000000"/>
                </a:solidFill>
                <a:latin typeface="Arial"/>
                <a:ea typeface="Arial"/>
                <a:cs typeface="Arial"/>
                <a:sym typeface="Arial"/>
              </a:rPr>
              <a:t>, </a:t>
            </a:r>
            <a:r>
              <a:rPr lang="en-US" sz="1000" b="1" dirty="0" err="1">
                <a:solidFill>
                  <a:srgbClr val="000000"/>
                </a:solidFill>
                <a:latin typeface="Arial"/>
                <a:ea typeface="Arial"/>
                <a:cs typeface="Arial"/>
                <a:sym typeface="Arial"/>
              </a:rPr>
              <a:t>block_size</a:t>
            </a:r>
            <a:r>
              <a:rPr lang="en-US" sz="1000" b="1" dirty="0">
                <a:solidFill>
                  <a:srgbClr val="000000"/>
                </a:solidFill>
                <a:latin typeface="Arial"/>
                <a:ea typeface="Arial"/>
                <a:cs typeface="Arial"/>
                <a:sym typeface="Arial"/>
              </a:rPr>
              <a:t>=</a:t>
            </a:r>
            <a:r>
              <a:rPr lang="en-US" sz="1000" b="1" dirty="0" err="1">
                <a:solidFill>
                  <a:srgbClr val="000000"/>
                </a:solidFill>
                <a:latin typeface="Arial"/>
                <a:ea typeface="Arial"/>
                <a:cs typeface="Arial"/>
                <a:sym typeface="Arial"/>
              </a:rPr>
              <a:t>simulation_block_size</a:t>
            </a:r>
            <a:r>
              <a:rPr lang="en-US" sz="1000" b="1" dirty="0">
                <a:solidFill>
                  <a:srgbClr val="000000"/>
                </a:solidFill>
                <a:latin typeface="Arial"/>
                <a:ea typeface="Arial"/>
                <a:cs typeface="Arial"/>
                <a:sym typeface="Arial"/>
              </a:rPr>
              <a:t>,</a:t>
            </a:r>
          </a:p>
          <a:p>
            <a:pPr>
              <a:buClr>
                <a:srgbClr val="000000"/>
              </a:buClr>
              <a:buSzPts val="1100"/>
            </a:pPr>
            <a:r>
              <a:rPr lang="en-US" sz="1000" b="1" dirty="0">
                <a:solidFill>
                  <a:srgbClr val="000000"/>
                </a:solidFill>
                <a:latin typeface="Arial"/>
                <a:ea typeface="Arial"/>
                <a:cs typeface="Arial"/>
                <a:sym typeface="Arial"/>
              </a:rPr>
              <a:t>    </a:t>
            </a:r>
            <a:r>
              <a:rPr lang="en-US" sz="1000" b="1" dirty="0" err="1">
                <a:solidFill>
                  <a:srgbClr val="000000"/>
                </a:solidFill>
                <a:latin typeface="Arial"/>
                <a:ea typeface="Arial"/>
                <a:cs typeface="Arial"/>
                <a:sym typeface="Arial"/>
              </a:rPr>
              <a:t>new_block_size</a:t>
            </a:r>
            <a:r>
              <a:rPr lang="en-US" sz="1000" b="1" dirty="0">
                <a:solidFill>
                  <a:srgbClr val="000000"/>
                </a:solidFill>
                <a:latin typeface="Arial"/>
                <a:ea typeface="Arial"/>
                <a:cs typeface="Arial"/>
                <a:sym typeface="Arial"/>
              </a:rPr>
              <a:t>=</a:t>
            </a:r>
            <a:r>
              <a:rPr lang="en-US" sz="1000" b="1" dirty="0" err="1">
                <a:solidFill>
                  <a:srgbClr val="000000"/>
                </a:solidFill>
                <a:latin typeface="Arial"/>
                <a:ea typeface="Arial"/>
                <a:cs typeface="Arial"/>
                <a:sym typeface="Arial"/>
              </a:rPr>
              <a:t>desired_block_size</a:t>
            </a:r>
            <a:r>
              <a:rPr lang="en-US" sz="1000" b="1" dirty="0">
                <a:solidFill>
                  <a:srgbClr val="000000"/>
                </a:solidFill>
                <a:latin typeface="Arial"/>
                <a:ea typeface="Arial"/>
                <a:cs typeface="Arial"/>
                <a:sym typeface="Arial"/>
              </a:rPr>
              <a:t>, </a:t>
            </a:r>
            <a:r>
              <a:rPr lang="en-US" sz="1000" b="1" dirty="0" err="1">
                <a:solidFill>
                  <a:srgbClr val="000000"/>
                </a:solidFill>
                <a:latin typeface="Arial"/>
                <a:ea typeface="Arial"/>
                <a:cs typeface="Arial"/>
                <a:sym typeface="Arial"/>
              </a:rPr>
              <a:t>is_workflow</a:t>
            </a:r>
            <a:r>
              <a:rPr lang="en-US" sz="1000" b="1" dirty="0">
                <a:solidFill>
                  <a:srgbClr val="000000"/>
                </a:solidFill>
                <a:latin typeface="Arial"/>
                <a:ea typeface="Arial"/>
                <a:cs typeface="Arial"/>
                <a:sym typeface="Arial"/>
              </a:rPr>
              <a:t>=True)</a:t>
            </a:r>
          </a:p>
          <a:p>
            <a:pPr>
              <a:buClr>
                <a:srgbClr val="000000"/>
              </a:buClr>
              <a:buSzPts val="1100"/>
            </a:pPr>
            <a:r>
              <a:rPr lang="en-US" sz="1000" b="1" dirty="0">
                <a:solidFill>
                  <a:srgbClr val="000000"/>
                </a:solidFill>
                <a:latin typeface="Arial"/>
                <a:ea typeface="Arial"/>
                <a:cs typeface="Arial"/>
                <a:sym typeface="Arial"/>
              </a:rPr>
              <a:t>@software(</a:t>
            </a:r>
            <a:r>
              <a:rPr lang="en-US" sz="1000" b="1" dirty="0" err="1">
                <a:solidFill>
                  <a:srgbClr val="000000"/>
                </a:solidFill>
                <a:latin typeface="Arial"/>
                <a:ea typeface="Arial"/>
                <a:cs typeface="Arial"/>
                <a:sym typeface="Arial"/>
              </a:rPr>
              <a:t>config_file</a:t>
            </a:r>
            <a:r>
              <a:rPr lang="en-US" sz="1000" b="1" dirty="0">
                <a:solidFill>
                  <a:srgbClr val="000000"/>
                </a:solidFill>
                <a:latin typeface="Arial"/>
                <a:ea typeface="Arial"/>
                <a:cs typeface="Arial"/>
                <a:sym typeface="Arial"/>
              </a:rPr>
              <a:t> = SW_CATALOG + "/</a:t>
            </a:r>
            <a:r>
              <a:rPr lang="en-US" sz="1000" b="1" dirty="0" err="1">
                <a:solidFill>
                  <a:srgbClr val="000000"/>
                </a:solidFill>
                <a:latin typeface="Arial"/>
                <a:ea typeface="Arial"/>
                <a:cs typeface="Arial"/>
                <a:sym typeface="Arial"/>
              </a:rPr>
              <a:t>dislib</a:t>
            </a:r>
            <a:r>
              <a:rPr lang="en-US" sz="1000" b="1" dirty="0">
                <a:solidFill>
                  <a:srgbClr val="000000"/>
                </a:solidFill>
                <a:latin typeface="Arial"/>
                <a:ea typeface="Arial"/>
                <a:cs typeface="Arial"/>
                <a:sym typeface="Arial"/>
              </a:rPr>
              <a:t>/</a:t>
            </a:r>
            <a:r>
              <a:rPr lang="en-US" sz="1000" b="1" dirty="0" err="1">
                <a:solidFill>
                  <a:srgbClr val="000000"/>
                </a:solidFill>
                <a:latin typeface="Arial"/>
                <a:ea typeface="Arial"/>
                <a:cs typeface="Arial"/>
                <a:sym typeface="Arial"/>
              </a:rPr>
              <a:t>dislib.json</a:t>
            </a:r>
            <a:r>
              <a:rPr lang="en-US" sz="1000" b="1" dirty="0">
                <a:solidFill>
                  <a:srgbClr val="000000"/>
                </a:solidFill>
                <a:latin typeface="Arial"/>
                <a:ea typeface="Arial"/>
                <a:cs typeface="Arial"/>
                <a:sym typeface="Arial"/>
              </a:rPr>
              <a:t>")</a:t>
            </a:r>
          </a:p>
          <a:p>
            <a:pPr>
              <a:buClr>
                <a:srgbClr val="000000"/>
              </a:buClr>
              <a:buSzPts val="1100"/>
            </a:pPr>
            <a:r>
              <a:rPr lang="en-US" sz="900" dirty="0">
                <a:solidFill>
                  <a:srgbClr val="000000"/>
                </a:solidFill>
                <a:latin typeface="Arial"/>
                <a:ea typeface="Arial"/>
                <a:cs typeface="Arial"/>
                <a:sym typeface="Arial"/>
              </a:rPr>
              <a:t>def </a:t>
            </a:r>
            <a:r>
              <a:rPr lang="en-US" sz="900" dirty="0" err="1">
                <a:solidFill>
                  <a:srgbClr val="000000"/>
                </a:solidFill>
                <a:latin typeface="Arial"/>
                <a:ea typeface="Arial"/>
                <a:cs typeface="Arial"/>
                <a:sym typeface="Arial"/>
              </a:rPr>
              <a:t>rSVD</a:t>
            </a:r>
            <a:r>
              <a:rPr lang="en-US" sz="900" dirty="0">
                <a:solidFill>
                  <a:srgbClr val="000000"/>
                </a:solidFill>
                <a:latin typeface="Arial"/>
                <a:ea typeface="Arial"/>
                <a:cs typeface="Arial"/>
                <a:sym typeface="Arial"/>
              </a:rPr>
              <a:t>(blocks, </a:t>
            </a:r>
            <a:r>
              <a:rPr lang="en-US" sz="900" dirty="0" err="1">
                <a:solidFill>
                  <a:srgbClr val="000000"/>
                </a:solidFill>
                <a:latin typeface="Arial"/>
                <a:ea typeface="Arial"/>
                <a:cs typeface="Arial"/>
                <a:sym typeface="Arial"/>
              </a:rPr>
              <a:t>desired_rank</a:t>
            </a:r>
            <a:r>
              <a:rPr lang="en-US" sz="900" dirty="0">
                <a:solidFill>
                  <a:srgbClr val="000000"/>
                </a:solidFill>
                <a:latin typeface="Arial"/>
                <a:ea typeface="Arial"/>
                <a:cs typeface="Arial"/>
                <a:sym typeface="Arial"/>
              </a:rPr>
              <a:t>=30):</a:t>
            </a:r>
          </a:p>
          <a:p>
            <a:pPr>
              <a:buClr>
                <a:srgbClr val="000000"/>
              </a:buClr>
              <a:buSzPts val="1100"/>
            </a:pPr>
            <a:r>
              <a:rPr lang="en-US" sz="900" dirty="0">
                <a:solidFill>
                  <a:srgbClr val="000000"/>
                </a:solidFill>
                <a:latin typeface="Arial"/>
                <a:ea typeface="Arial"/>
                <a:cs typeface="Arial"/>
                <a:sym typeface="Arial"/>
              </a:rPr>
              <a:t>    </a:t>
            </a:r>
            <a:r>
              <a:rPr lang="en-US" sz="900" dirty="0" err="1">
                <a:solidFill>
                  <a:srgbClr val="000000"/>
                </a:solidFill>
                <a:latin typeface="Arial"/>
                <a:ea typeface="Arial"/>
                <a:cs typeface="Arial"/>
                <a:sym typeface="Arial"/>
              </a:rPr>
              <a:t>u,s</a:t>
            </a:r>
            <a:r>
              <a:rPr lang="en-US" sz="900" dirty="0">
                <a:solidFill>
                  <a:srgbClr val="000000"/>
                </a:solidFill>
                <a:latin typeface="Arial"/>
                <a:ea typeface="Arial"/>
                <a:cs typeface="Arial"/>
                <a:sym typeface="Arial"/>
              </a:rPr>
              <a:t> = </a:t>
            </a:r>
            <a:r>
              <a:rPr lang="en-US" sz="900" dirty="0" err="1">
                <a:solidFill>
                  <a:srgbClr val="000000"/>
                </a:solidFill>
                <a:latin typeface="Arial"/>
                <a:ea typeface="Arial"/>
                <a:cs typeface="Arial"/>
                <a:sym typeface="Arial"/>
              </a:rPr>
              <a:t>rsvd</a:t>
            </a:r>
            <a:r>
              <a:rPr lang="en-US" sz="900" dirty="0">
                <a:solidFill>
                  <a:srgbClr val="000000"/>
                </a:solidFill>
                <a:latin typeface="Arial"/>
                <a:ea typeface="Arial"/>
                <a:cs typeface="Arial"/>
                <a:sym typeface="Arial"/>
              </a:rPr>
              <a:t>(blocks, </a:t>
            </a:r>
            <a:r>
              <a:rPr lang="en-US" sz="900" dirty="0" err="1">
                <a:solidFill>
                  <a:srgbClr val="000000"/>
                </a:solidFill>
                <a:latin typeface="Arial"/>
                <a:ea typeface="Arial"/>
                <a:cs typeface="Arial"/>
                <a:sym typeface="Arial"/>
              </a:rPr>
              <a:t>desired_rank</a:t>
            </a:r>
            <a:r>
              <a:rPr lang="en-US" sz="900" dirty="0">
                <a:solidFill>
                  <a:srgbClr val="000000"/>
                </a:solidFill>
                <a:latin typeface="Arial"/>
                <a:ea typeface="Arial"/>
                <a:cs typeface="Arial"/>
                <a:sym typeface="Arial"/>
              </a:rPr>
              <a:t>, </a:t>
            </a:r>
            <a:r>
              <a:rPr lang="en-US" sz="900" dirty="0" err="1">
                <a:solidFill>
                  <a:srgbClr val="000000"/>
                </a:solidFill>
                <a:latin typeface="Arial"/>
                <a:ea typeface="Arial"/>
                <a:cs typeface="Arial"/>
                <a:sym typeface="Arial"/>
              </a:rPr>
              <a:t>A_row_chunk_size</a:t>
            </a:r>
            <a:r>
              <a:rPr lang="en-US" sz="900" dirty="0">
                <a:solidFill>
                  <a:srgbClr val="000000"/>
                </a:solidFill>
                <a:latin typeface="Arial"/>
                <a:ea typeface="Arial"/>
                <a:cs typeface="Arial"/>
                <a:sym typeface="Arial"/>
              </a:rPr>
              <a:t>, </a:t>
            </a:r>
            <a:r>
              <a:rPr lang="en-US" sz="900" dirty="0" err="1">
                <a:solidFill>
                  <a:srgbClr val="000000"/>
                </a:solidFill>
                <a:latin typeface="Arial"/>
                <a:ea typeface="Arial"/>
                <a:cs typeface="Arial"/>
                <a:sym typeface="Arial"/>
              </a:rPr>
              <a:t>A_column_chunk_size</a:t>
            </a:r>
            <a:r>
              <a:rPr lang="en-US" sz="900" dirty="0">
                <a:solidFill>
                  <a:srgbClr val="000000"/>
                </a:solidFill>
                <a:latin typeface="Arial"/>
                <a:ea typeface="Arial"/>
                <a:cs typeface="Arial"/>
                <a:sym typeface="Arial"/>
              </a:rPr>
              <a:t>)</a:t>
            </a:r>
          </a:p>
          <a:p>
            <a:pPr>
              <a:buClr>
                <a:srgbClr val="000000"/>
              </a:buClr>
              <a:buSzPts val="1100"/>
            </a:pPr>
            <a:r>
              <a:rPr lang="en-US" sz="900" dirty="0">
                <a:solidFill>
                  <a:srgbClr val="000000"/>
                </a:solidFill>
                <a:latin typeface="Arial"/>
                <a:ea typeface="Arial"/>
                <a:cs typeface="Arial"/>
                <a:sym typeface="Arial"/>
              </a:rPr>
              <a:t>    return u</a:t>
            </a:r>
            <a:endParaRPr sz="900" b="0" i="0" u="none" strike="noStrike" cap="none" dirty="0">
              <a:solidFill>
                <a:srgbClr val="000000"/>
              </a:solidFill>
              <a:latin typeface="Arial"/>
              <a:ea typeface="Arial"/>
              <a:cs typeface="Arial"/>
              <a:sym typeface="Arial"/>
            </a:endParaRPr>
          </a:p>
        </p:txBody>
      </p:sp>
      <p:sp>
        <p:nvSpPr>
          <p:cNvPr id="7" name="Google Shape;320;g129df874304_0_17">
            <a:extLst>
              <a:ext uri="{FF2B5EF4-FFF2-40B4-BE49-F238E27FC236}">
                <a16:creationId xmlns:a16="http://schemas.microsoft.com/office/drawing/2014/main" id="{78C0F4AD-D91D-CBC8-DCFF-DF4967FAA29C}"/>
              </a:ext>
            </a:extLst>
          </p:cNvPr>
          <p:cNvSpPr/>
          <p:nvPr/>
        </p:nvSpPr>
        <p:spPr>
          <a:xfrm>
            <a:off x="2909455" y="3812367"/>
            <a:ext cx="4271833" cy="948585"/>
          </a:xfrm>
          <a:prstGeom prst="foldedCorner">
            <a:avLst>
              <a:gd name="adj" fmla="val 0"/>
            </a:avLst>
          </a:prstGeom>
          <a:solidFill>
            <a:schemeClr val="accent1">
              <a:lumMod val="20000"/>
              <a:lumOff val="80000"/>
            </a:schemeClr>
          </a:solidFill>
          <a:ln w="9525" cap="flat" cmpd="sng">
            <a:solidFill>
              <a:srgbClr val="44546A"/>
            </a:solidFill>
            <a:prstDash val="solid"/>
            <a:round/>
            <a:headEnd type="none" w="sm" len="sm"/>
            <a:tailEnd type="none" w="sm" len="sm"/>
          </a:ln>
        </p:spPr>
        <p:txBody>
          <a:bodyPr spcFirstLastPara="1" wrap="square" lIns="91425" tIns="91425" rIns="0" bIns="91425" anchor="t" anchorCtr="0">
            <a:noAutofit/>
          </a:bodyPr>
          <a:lstStyle/>
          <a:p>
            <a:pPr>
              <a:buClr>
                <a:srgbClr val="000000"/>
              </a:buClr>
              <a:buSzPts val="1100"/>
            </a:pPr>
            <a:r>
              <a:rPr lang="es-ES" sz="900" b="0" i="0" u="none" strike="noStrike" cap="none" dirty="0">
                <a:solidFill>
                  <a:srgbClr val="000000"/>
                </a:solidFill>
                <a:latin typeface="Arial"/>
                <a:ea typeface="Arial"/>
                <a:cs typeface="Arial"/>
                <a:sym typeface="Arial"/>
              </a:rPr>
              <a:t>...</a:t>
            </a:r>
          </a:p>
          <a:p>
            <a:pPr>
              <a:buClr>
                <a:srgbClr val="000000"/>
              </a:buClr>
              <a:buSzPts val="1100"/>
            </a:pPr>
            <a:r>
              <a:rPr lang="en-GB" sz="900" b="0" i="0" u="none" strike="noStrike" cap="none" dirty="0">
                <a:solidFill>
                  <a:srgbClr val="000000"/>
                </a:solidFill>
                <a:latin typeface="Arial"/>
                <a:ea typeface="Arial"/>
                <a:cs typeface="Arial"/>
                <a:sym typeface="Arial"/>
              </a:rPr>
              <a:t>model, parameters = </a:t>
            </a:r>
            <a:r>
              <a:rPr lang="en-GB" sz="900" b="0" i="0" u="none" strike="noStrike" cap="none" dirty="0" err="1">
                <a:solidFill>
                  <a:srgbClr val="000000"/>
                </a:solidFill>
                <a:latin typeface="Arial"/>
                <a:ea typeface="Arial"/>
                <a:cs typeface="Arial"/>
                <a:sym typeface="Arial"/>
              </a:rPr>
              <a:t>load_model_parameters</a:t>
            </a:r>
            <a:r>
              <a:rPr lang="en-GB" sz="900" b="0" i="0" u="none" strike="noStrike" cap="none" dirty="0">
                <a:solidFill>
                  <a:srgbClr val="000000"/>
                </a:solidFill>
                <a:latin typeface="Arial"/>
                <a:ea typeface="Arial"/>
                <a:cs typeface="Arial"/>
                <a:sym typeface="Arial"/>
              </a:rPr>
              <a:t>(</a:t>
            </a:r>
            <a:r>
              <a:rPr lang="en-GB" sz="900" b="0" i="0" u="none" strike="noStrike" cap="none" dirty="0" err="1">
                <a:solidFill>
                  <a:srgbClr val="000000"/>
                </a:solidFill>
                <a:latin typeface="Arial"/>
                <a:ea typeface="Arial"/>
                <a:cs typeface="Arial"/>
                <a:sym typeface="Arial"/>
              </a:rPr>
              <a:t>model_file</a:t>
            </a:r>
            <a:r>
              <a:rPr lang="en-GB" sz="900" b="0" i="0" u="none" strike="noStrike" cap="none" dirty="0">
                <a:solidFill>
                  <a:srgbClr val="000000"/>
                </a:solidFill>
                <a:latin typeface="Arial"/>
                <a:ea typeface="Arial"/>
                <a:cs typeface="Arial"/>
                <a:sym typeface="Arial"/>
              </a:rPr>
              <a:t>)</a:t>
            </a:r>
            <a:endParaRPr lang="es-ES" sz="900" dirty="0">
              <a:solidFill>
                <a:srgbClr val="000000"/>
              </a:solidFill>
              <a:latin typeface="Arial"/>
              <a:ea typeface="Arial"/>
              <a:cs typeface="Arial"/>
              <a:sym typeface="Arial"/>
            </a:endParaRPr>
          </a:p>
          <a:p>
            <a:pPr>
              <a:buClr>
                <a:srgbClr val="000000"/>
              </a:buClr>
              <a:buSzPts val="1100"/>
            </a:pPr>
            <a:r>
              <a:rPr lang="en-GB" sz="900" b="0" i="0" u="none" strike="noStrike" cap="none" dirty="0">
                <a:solidFill>
                  <a:srgbClr val="000000"/>
                </a:solidFill>
                <a:latin typeface="Arial"/>
                <a:ea typeface="Arial"/>
                <a:cs typeface="Arial"/>
                <a:sym typeface="Arial"/>
              </a:rPr>
              <a:t>for </a:t>
            </a:r>
            <a:r>
              <a:rPr lang="en-GB" sz="900" b="0" i="0" u="none" strike="noStrike" cap="none" dirty="0" err="1">
                <a:solidFill>
                  <a:srgbClr val="000000"/>
                </a:solidFill>
                <a:latin typeface="Arial"/>
                <a:ea typeface="Arial"/>
                <a:cs typeface="Arial"/>
                <a:sym typeface="Arial"/>
              </a:rPr>
              <a:t>cfg</a:t>
            </a:r>
            <a:r>
              <a:rPr lang="en-GB" sz="900" b="0" i="0" u="none" strike="noStrike" cap="none" dirty="0">
                <a:solidFill>
                  <a:srgbClr val="000000"/>
                </a:solidFill>
                <a:latin typeface="Arial"/>
                <a:ea typeface="Arial"/>
                <a:cs typeface="Arial"/>
                <a:sym typeface="Arial"/>
              </a:rPr>
              <a:t> in </a:t>
            </a:r>
            <a:r>
              <a:rPr lang="en-GB" sz="900" b="0" i="0" u="none" strike="noStrike" cap="none" dirty="0" err="1">
                <a:solidFill>
                  <a:srgbClr val="000000"/>
                </a:solidFill>
                <a:latin typeface="Arial"/>
                <a:ea typeface="Arial"/>
                <a:cs typeface="Arial"/>
                <a:sym typeface="Arial"/>
              </a:rPr>
              <a:t>sim_cfgs</a:t>
            </a:r>
            <a:r>
              <a:rPr lang="en-GB" sz="900" b="0" i="0" u="none" strike="noStrike" cap="none" dirty="0">
                <a:solidFill>
                  <a:srgbClr val="000000"/>
                </a:solidFill>
                <a:latin typeface="Arial"/>
                <a:ea typeface="Arial"/>
                <a:cs typeface="Arial"/>
                <a:sym typeface="Arial"/>
              </a:rPr>
              <a:t>:</a:t>
            </a:r>
          </a:p>
          <a:p>
            <a:pPr>
              <a:buClr>
                <a:srgbClr val="000000"/>
              </a:buClr>
              <a:buSzPts val="1100"/>
            </a:pPr>
            <a:r>
              <a:rPr lang="en-GB" sz="900" b="0" i="0" u="none" strike="noStrike" cap="none" dirty="0">
                <a:solidFill>
                  <a:srgbClr val="000000"/>
                </a:solidFill>
                <a:latin typeface="Arial"/>
                <a:ea typeface="Arial"/>
                <a:cs typeface="Arial"/>
                <a:sym typeface="Arial"/>
              </a:rPr>
              <a:t>        </a:t>
            </a:r>
            <a:r>
              <a:rPr lang="en-GB" sz="900" b="0" i="0" u="none" strike="noStrike" cap="none" dirty="0" err="1">
                <a:solidFill>
                  <a:srgbClr val="000000"/>
                </a:solidFill>
                <a:latin typeface="Arial"/>
                <a:ea typeface="Arial"/>
                <a:cs typeface="Arial"/>
                <a:sym typeface="Arial"/>
              </a:rPr>
              <a:t>sim_results.append</a:t>
            </a:r>
            <a:r>
              <a:rPr lang="en-GB" sz="900" b="0" i="0" u="none" strike="noStrike" cap="none" dirty="0">
                <a:solidFill>
                  <a:srgbClr val="000000"/>
                </a:solidFill>
                <a:latin typeface="Arial"/>
                <a:ea typeface="Arial"/>
                <a:cs typeface="Arial"/>
                <a:sym typeface="Arial"/>
              </a:rPr>
              <a:t>(</a:t>
            </a:r>
            <a:r>
              <a:rPr lang="en-GB" sz="900" b="0" i="0" u="none" strike="noStrike" cap="none" dirty="0" err="1">
                <a:solidFill>
                  <a:srgbClr val="000000"/>
                </a:solidFill>
                <a:latin typeface="Arial"/>
                <a:ea typeface="Arial"/>
                <a:cs typeface="Arial"/>
                <a:sym typeface="Arial"/>
              </a:rPr>
              <a:t>execute_FOM_instance</a:t>
            </a:r>
            <a:r>
              <a:rPr lang="en-GB" sz="900" b="0" i="0" u="none" strike="noStrike" cap="none" dirty="0">
                <a:solidFill>
                  <a:srgbClr val="000000"/>
                </a:solidFill>
                <a:latin typeface="Arial"/>
                <a:ea typeface="Arial"/>
                <a:cs typeface="Arial"/>
                <a:sym typeface="Arial"/>
              </a:rPr>
              <a:t>(</a:t>
            </a:r>
            <a:r>
              <a:rPr lang="en-GB" sz="900" b="0" i="0" u="none" strike="noStrike" cap="none" dirty="0" err="1">
                <a:solidFill>
                  <a:srgbClr val="000000"/>
                </a:solidFill>
                <a:latin typeface="Arial"/>
                <a:ea typeface="Arial"/>
                <a:cs typeface="Arial"/>
                <a:sym typeface="Arial"/>
              </a:rPr>
              <a:t>model,parameters</a:t>
            </a:r>
            <a:r>
              <a:rPr lang="en-GB" sz="900" b="0" i="0" u="none" strike="noStrike" cap="none" dirty="0">
                <a:solidFill>
                  <a:srgbClr val="000000"/>
                </a:solidFill>
                <a:latin typeface="Arial"/>
                <a:ea typeface="Arial"/>
                <a:cs typeface="Arial"/>
                <a:sym typeface="Arial"/>
              </a:rPr>
              <a:t>,[</a:t>
            </a:r>
            <a:r>
              <a:rPr lang="en-GB" sz="900" b="0" i="0" u="none" strike="noStrike" cap="none" dirty="0" err="1">
                <a:solidFill>
                  <a:srgbClr val="000000"/>
                </a:solidFill>
                <a:latin typeface="Arial"/>
                <a:ea typeface="Arial"/>
                <a:cs typeface="Arial"/>
                <a:sym typeface="Arial"/>
              </a:rPr>
              <a:t>cfg</a:t>
            </a:r>
            <a:r>
              <a:rPr lang="en-GB" sz="900" b="0" i="0" u="none" strike="noStrike" cap="none" dirty="0">
                <a:solidFill>
                  <a:srgbClr val="000000"/>
                </a:solidFill>
                <a:latin typeface="Arial"/>
                <a:ea typeface="Arial"/>
                <a:cs typeface="Arial"/>
                <a:sym typeface="Arial"/>
              </a:rPr>
              <a:t>]))</a:t>
            </a:r>
            <a:endParaRPr lang="es-ES" sz="900" b="0" i="0" u="none" strike="noStrike" cap="none" dirty="0">
              <a:solidFill>
                <a:srgbClr val="000000"/>
              </a:solidFill>
              <a:latin typeface="Arial"/>
              <a:ea typeface="Arial"/>
              <a:cs typeface="Arial"/>
              <a:sym typeface="Arial"/>
            </a:endParaRPr>
          </a:p>
          <a:p>
            <a:pPr>
              <a:buClr>
                <a:srgbClr val="000000"/>
              </a:buClr>
              <a:buSzPts val="1100"/>
            </a:pPr>
            <a:r>
              <a:rPr lang="en-GB" sz="900" b="0" i="0" u="none" strike="noStrike" cap="none" dirty="0">
                <a:solidFill>
                  <a:srgbClr val="000000"/>
                </a:solidFill>
                <a:latin typeface="Arial"/>
                <a:ea typeface="Arial"/>
                <a:cs typeface="Arial"/>
                <a:sym typeface="Arial"/>
              </a:rPr>
              <a:t>rom = </a:t>
            </a:r>
            <a:r>
              <a:rPr lang="en-GB" sz="900" b="0" i="0" u="none" strike="noStrike" cap="none" dirty="0" err="1">
                <a:solidFill>
                  <a:srgbClr val="000000"/>
                </a:solidFill>
                <a:latin typeface="Arial"/>
                <a:ea typeface="Arial"/>
                <a:cs typeface="Arial"/>
                <a:sym typeface="Arial"/>
              </a:rPr>
              <a:t>rSVD</a:t>
            </a:r>
            <a:r>
              <a:rPr lang="en-GB" sz="900" b="0" i="0" u="none" strike="noStrike" cap="none" dirty="0">
                <a:solidFill>
                  <a:srgbClr val="000000"/>
                </a:solidFill>
                <a:latin typeface="Arial"/>
                <a:ea typeface="Arial"/>
                <a:cs typeface="Arial"/>
                <a:sym typeface="Arial"/>
              </a:rPr>
              <a:t>(</a:t>
            </a:r>
            <a:r>
              <a:rPr lang="en-GB" sz="900" b="0" i="0" u="none" strike="noStrike" cap="none" dirty="0" err="1">
                <a:solidFill>
                  <a:srgbClr val="000000"/>
                </a:solidFill>
                <a:latin typeface="Arial"/>
                <a:ea typeface="Arial"/>
                <a:cs typeface="Arial"/>
                <a:sym typeface="Arial"/>
              </a:rPr>
              <a:t>sim_results</a:t>
            </a:r>
            <a:r>
              <a:rPr lang="en-GB" sz="900" b="0" i="0" u="none" strike="noStrike" cap="none" dirty="0">
                <a:solidFill>
                  <a:srgbClr val="000000"/>
                </a:solidFill>
                <a:latin typeface="Arial"/>
                <a:ea typeface="Arial"/>
                <a:cs typeface="Arial"/>
                <a:sym typeface="Arial"/>
              </a:rPr>
              <a:t>, </a:t>
            </a:r>
            <a:r>
              <a:rPr lang="en-GB" sz="900" b="0" i="0" u="none" strike="noStrike" cap="none" dirty="0" err="1">
                <a:solidFill>
                  <a:srgbClr val="000000"/>
                </a:solidFill>
                <a:latin typeface="Arial"/>
                <a:ea typeface="Arial"/>
                <a:cs typeface="Arial"/>
                <a:sym typeface="Arial"/>
              </a:rPr>
              <a:t>desired_rank</a:t>
            </a:r>
            <a:r>
              <a:rPr lang="en-GB" sz="900" b="0" i="0" u="none" strike="noStrike" cap="none" dirty="0">
                <a:solidFill>
                  <a:srgbClr val="000000"/>
                </a:solidFill>
                <a:latin typeface="Arial"/>
                <a:ea typeface="Arial"/>
                <a:cs typeface="Arial"/>
                <a:sym typeface="Arial"/>
              </a:rPr>
              <a:t>)</a:t>
            </a:r>
          </a:p>
          <a:p>
            <a:pPr>
              <a:buClr>
                <a:srgbClr val="000000"/>
              </a:buClr>
              <a:buSzPts val="1100"/>
            </a:pPr>
            <a:r>
              <a:rPr lang="en-GB" sz="900" dirty="0">
                <a:solidFill>
                  <a:srgbClr val="000000"/>
                </a:solidFill>
                <a:latin typeface="Arial"/>
                <a:ea typeface="Arial"/>
                <a:cs typeface="Arial"/>
                <a:sym typeface="Arial"/>
              </a:rPr>
              <a:t>...</a:t>
            </a:r>
            <a:endParaRPr sz="900" b="0" i="0" u="none" strike="noStrike" cap="none" dirty="0">
              <a:solidFill>
                <a:srgbClr val="000000"/>
              </a:solidFill>
              <a:latin typeface="Arial"/>
              <a:ea typeface="Arial"/>
              <a:cs typeface="Arial"/>
              <a:sym typeface="Arial"/>
            </a:endParaRPr>
          </a:p>
        </p:txBody>
      </p:sp>
      <p:sp>
        <p:nvSpPr>
          <p:cNvPr id="8" name="Oval 7">
            <a:extLst>
              <a:ext uri="{FF2B5EF4-FFF2-40B4-BE49-F238E27FC236}">
                <a16:creationId xmlns:a16="http://schemas.microsoft.com/office/drawing/2014/main" id="{3057B731-C8EA-B05B-9441-8BE4B24B54BC}"/>
              </a:ext>
            </a:extLst>
          </p:cNvPr>
          <p:cNvSpPr/>
          <p:nvPr/>
        </p:nvSpPr>
        <p:spPr>
          <a:xfrm>
            <a:off x="703385" y="2621706"/>
            <a:ext cx="626651" cy="20251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a:extLst>
              <a:ext uri="{FF2B5EF4-FFF2-40B4-BE49-F238E27FC236}">
                <a16:creationId xmlns:a16="http://schemas.microsoft.com/office/drawing/2014/main" id="{173E666D-619A-A3D7-803F-8E2A6D2C17B9}"/>
              </a:ext>
            </a:extLst>
          </p:cNvPr>
          <p:cNvSpPr/>
          <p:nvPr/>
        </p:nvSpPr>
        <p:spPr>
          <a:xfrm>
            <a:off x="933583" y="3093183"/>
            <a:ext cx="447610" cy="20251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val 9">
            <a:extLst>
              <a:ext uri="{FF2B5EF4-FFF2-40B4-BE49-F238E27FC236}">
                <a16:creationId xmlns:a16="http://schemas.microsoft.com/office/drawing/2014/main" id="{35D2DB8D-FB69-CBA2-DB07-09FFE8A3AB9F}"/>
              </a:ext>
            </a:extLst>
          </p:cNvPr>
          <p:cNvSpPr/>
          <p:nvPr/>
        </p:nvSpPr>
        <p:spPr>
          <a:xfrm>
            <a:off x="1309749" y="2621706"/>
            <a:ext cx="1382296" cy="202518"/>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
        <p:nvSpPr>
          <p:cNvPr id="11" name="Oval 10">
            <a:extLst>
              <a:ext uri="{FF2B5EF4-FFF2-40B4-BE49-F238E27FC236}">
                <a16:creationId xmlns:a16="http://schemas.microsoft.com/office/drawing/2014/main" id="{EBAEADEA-3E0C-DFB9-9CBC-5652AC3BE24E}"/>
              </a:ext>
            </a:extLst>
          </p:cNvPr>
          <p:cNvSpPr/>
          <p:nvPr/>
        </p:nvSpPr>
        <p:spPr>
          <a:xfrm>
            <a:off x="381452" y="1719561"/>
            <a:ext cx="1185177" cy="202518"/>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   </a:t>
            </a:r>
          </a:p>
        </p:txBody>
      </p:sp>
      <p:sp>
        <p:nvSpPr>
          <p:cNvPr id="19" name="Oval 18">
            <a:extLst>
              <a:ext uri="{FF2B5EF4-FFF2-40B4-BE49-F238E27FC236}">
                <a16:creationId xmlns:a16="http://schemas.microsoft.com/office/drawing/2014/main" id="{39717533-716D-165C-A6D6-251006414F5F}"/>
              </a:ext>
            </a:extLst>
          </p:cNvPr>
          <p:cNvSpPr/>
          <p:nvPr/>
        </p:nvSpPr>
        <p:spPr>
          <a:xfrm>
            <a:off x="2645072" y="2650049"/>
            <a:ext cx="3712533" cy="18747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Oval 19">
            <a:extLst>
              <a:ext uri="{FF2B5EF4-FFF2-40B4-BE49-F238E27FC236}">
                <a16:creationId xmlns:a16="http://schemas.microsoft.com/office/drawing/2014/main" id="{954D4AA3-F470-0BEA-6957-525FC01E5C18}"/>
              </a:ext>
            </a:extLst>
          </p:cNvPr>
          <p:cNvSpPr/>
          <p:nvPr/>
        </p:nvSpPr>
        <p:spPr>
          <a:xfrm>
            <a:off x="1514894" y="1725482"/>
            <a:ext cx="2218859" cy="18747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val 20">
            <a:extLst>
              <a:ext uri="{FF2B5EF4-FFF2-40B4-BE49-F238E27FC236}">
                <a16:creationId xmlns:a16="http://schemas.microsoft.com/office/drawing/2014/main" id="{6542D10F-BB58-B910-A699-C5BBFACB5C43}"/>
              </a:ext>
            </a:extLst>
          </p:cNvPr>
          <p:cNvSpPr/>
          <p:nvPr/>
        </p:nvSpPr>
        <p:spPr>
          <a:xfrm>
            <a:off x="449580" y="2800714"/>
            <a:ext cx="2389734" cy="18747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TextBox 21">
            <a:extLst>
              <a:ext uri="{FF2B5EF4-FFF2-40B4-BE49-F238E27FC236}">
                <a16:creationId xmlns:a16="http://schemas.microsoft.com/office/drawing/2014/main" id="{ECE3C23C-CBCE-8C97-D11F-E38B47480BFC}"/>
              </a:ext>
            </a:extLst>
          </p:cNvPr>
          <p:cNvSpPr txBox="1"/>
          <p:nvPr/>
        </p:nvSpPr>
        <p:spPr>
          <a:xfrm>
            <a:off x="2571389" y="1409406"/>
            <a:ext cx="1398332" cy="300082"/>
          </a:xfrm>
          <a:prstGeom prst="rect">
            <a:avLst/>
          </a:prstGeom>
          <a:noFill/>
        </p:spPr>
        <p:txBody>
          <a:bodyPr wrap="none" rtlCol="0">
            <a:spAutoFit/>
          </a:bodyPr>
          <a:lstStyle/>
          <a:p>
            <a:r>
              <a:rPr lang="en-GB" dirty="0"/>
              <a:t>Admin/user code</a:t>
            </a:r>
          </a:p>
        </p:txBody>
      </p:sp>
      <p:sp>
        <p:nvSpPr>
          <p:cNvPr id="23" name="TextBox 22">
            <a:extLst>
              <a:ext uri="{FF2B5EF4-FFF2-40B4-BE49-F238E27FC236}">
                <a16:creationId xmlns:a16="http://schemas.microsoft.com/office/drawing/2014/main" id="{BBF35E46-2A60-60B4-A610-1BB8C7B01E90}"/>
              </a:ext>
            </a:extLst>
          </p:cNvPr>
          <p:cNvSpPr txBox="1"/>
          <p:nvPr/>
        </p:nvSpPr>
        <p:spPr>
          <a:xfrm>
            <a:off x="6195875" y="3398749"/>
            <a:ext cx="890180" cy="300082"/>
          </a:xfrm>
          <a:prstGeom prst="rect">
            <a:avLst/>
          </a:prstGeom>
          <a:noFill/>
        </p:spPr>
        <p:txBody>
          <a:bodyPr wrap="none" rtlCol="0">
            <a:spAutoFit/>
          </a:bodyPr>
          <a:lstStyle/>
          <a:p>
            <a:r>
              <a:rPr lang="en-GB" dirty="0"/>
              <a:t>User code</a:t>
            </a:r>
          </a:p>
        </p:txBody>
      </p:sp>
      <p:sp>
        <p:nvSpPr>
          <p:cNvPr id="24" name="TextBox 23">
            <a:extLst>
              <a:ext uri="{FF2B5EF4-FFF2-40B4-BE49-F238E27FC236}">
                <a16:creationId xmlns:a16="http://schemas.microsoft.com/office/drawing/2014/main" id="{755AB0DD-76D6-2000-EE50-264A281D74D3}"/>
              </a:ext>
            </a:extLst>
          </p:cNvPr>
          <p:cNvSpPr txBox="1"/>
          <p:nvPr/>
        </p:nvSpPr>
        <p:spPr>
          <a:xfrm>
            <a:off x="5395963" y="4715908"/>
            <a:ext cx="1923283" cy="300082"/>
          </a:xfrm>
          <a:prstGeom prst="rect">
            <a:avLst/>
          </a:prstGeom>
          <a:noFill/>
        </p:spPr>
        <p:txBody>
          <a:bodyPr wrap="none" rtlCol="0">
            <a:spAutoFit/>
          </a:bodyPr>
          <a:lstStyle/>
          <a:p>
            <a:r>
              <a:rPr lang="en-GB" dirty="0"/>
              <a:t>Main workflow program </a:t>
            </a:r>
          </a:p>
        </p:txBody>
      </p:sp>
      <p:sp>
        <p:nvSpPr>
          <p:cNvPr id="25" name="TextBox 24">
            <a:extLst>
              <a:ext uri="{FF2B5EF4-FFF2-40B4-BE49-F238E27FC236}">
                <a16:creationId xmlns:a16="http://schemas.microsoft.com/office/drawing/2014/main" id="{DC8B762F-68C4-7908-C544-1E0A6FED334B}"/>
              </a:ext>
            </a:extLst>
          </p:cNvPr>
          <p:cNvSpPr txBox="1"/>
          <p:nvPr/>
        </p:nvSpPr>
        <p:spPr>
          <a:xfrm>
            <a:off x="6357604" y="4499441"/>
            <a:ext cx="890180" cy="300082"/>
          </a:xfrm>
          <a:prstGeom prst="rect">
            <a:avLst/>
          </a:prstGeom>
          <a:noFill/>
        </p:spPr>
        <p:txBody>
          <a:bodyPr wrap="none" rtlCol="0">
            <a:spAutoFit/>
          </a:bodyPr>
          <a:lstStyle/>
          <a:p>
            <a:r>
              <a:rPr lang="en-GB" dirty="0"/>
              <a:t>User code</a:t>
            </a:r>
          </a:p>
        </p:txBody>
      </p:sp>
      <p:grpSp>
        <p:nvGrpSpPr>
          <p:cNvPr id="26" name="Group 25">
            <a:extLst>
              <a:ext uri="{FF2B5EF4-FFF2-40B4-BE49-F238E27FC236}">
                <a16:creationId xmlns:a16="http://schemas.microsoft.com/office/drawing/2014/main" id="{8756400B-3619-2159-F609-A2926B6A01C6}"/>
              </a:ext>
            </a:extLst>
          </p:cNvPr>
          <p:cNvGrpSpPr/>
          <p:nvPr/>
        </p:nvGrpSpPr>
        <p:grpSpPr>
          <a:xfrm>
            <a:off x="375024" y="3825340"/>
            <a:ext cx="256491" cy="880555"/>
            <a:chOff x="3179220" y="1005991"/>
            <a:chExt cx="256491" cy="880555"/>
          </a:xfrm>
        </p:grpSpPr>
        <p:sp>
          <p:nvSpPr>
            <p:cNvPr id="27" name="Rectangle 26">
              <a:extLst>
                <a:ext uri="{FF2B5EF4-FFF2-40B4-BE49-F238E27FC236}">
                  <a16:creationId xmlns:a16="http://schemas.microsoft.com/office/drawing/2014/main" id="{D17D4E30-2F5F-A27B-10BD-FC83D2BC0F6B}"/>
                </a:ext>
              </a:extLst>
            </p:cNvPr>
            <p:cNvSpPr/>
            <p:nvPr/>
          </p:nvSpPr>
          <p:spPr>
            <a:xfrm>
              <a:off x="3179220" y="1005991"/>
              <a:ext cx="45719" cy="88055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27">
              <a:extLst>
                <a:ext uri="{FF2B5EF4-FFF2-40B4-BE49-F238E27FC236}">
                  <a16:creationId xmlns:a16="http://schemas.microsoft.com/office/drawing/2014/main" id="{D6985CA0-D932-0EEC-47B9-E3D700CFF798}"/>
                </a:ext>
              </a:extLst>
            </p:cNvPr>
            <p:cNvSpPr/>
            <p:nvPr/>
          </p:nvSpPr>
          <p:spPr>
            <a:xfrm>
              <a:off x="3237237" y="1005991"/>
              <a:ext cx="45719" cy="88055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28">
              <a:extLst>
                <a:ext uri="{FF2B5EF4-FFF2-40B4-BE49-F238E27FC236}">
                  <a16:creationId xmlns:a16="http://schemas.microsoft.com/office/drawing/2014/main" id="{FFF35848-22A9-D733-A218-9720A8FBB8E5}"/>
                </a:ext>
              </a:extLst>
            </p:cNvPr>
            <p:cNvSpPr/>
            <p:nvPr/>
          </p:nvSpPr>
          <p:spPr>
            <a:xfrm>
              <a:off x="3279953" y="1005991"/>
              <a:ext cx="45719" cy="88055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0C2D61ED-A366-3A23-918B-1F4B1F191F79}"/>
                </a:ext>
              </a:extLst>
            </p:cNvPr>
            <p:cNvSpPr/>
            <p:nvPr/>
          </p:nvSpPr>
          <p:spPr>
            <a:xfrm>
              <a:off x="3337970" y="1005991"/>
              <a:ext cx="45719" cy="88055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935908BE-A047-2BD0-73C6-9B42EED76AED}"/>
                </a:ext>
              </a:extLst>
            </p:cNvPr>
            <p:cNvSpPr/>
            <p:nvPr/>
          </p:nvSpPr>
          <p:spPr>
            <a:xfrm>
              <a:off x="3389992" y="1005991"/>
              <a:ext cx="45719" cy="88055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32" name="Group 31">
            <a:extLst>
              <a:ext uri="{FF2B5EF4-FFF2-40B4-BE49-F238E27FC236}">
                <a16:creationId xmlns:a16="http://schemas.microsoft.com/office/drawing/2014/main" id="{B8237BA4-73A0-311B-3DF6-F42C4C20FF12}"/>
              </a:ext>
            </a:extLst>
          </p:cNvPr>
          <p:cNvGrpSpPr/>
          <p:nvPr/>
        </p:nvGrpSpPr>
        <p:grpSpPr>
          <a:xfrm>
            <a:off x="1664891" y="3771417"/>
            <a:ext cx="211188" cy="1010832"/>
            <a:chOff x="5503822" y="1222562"/>
            <a:chExt cx="211188" cy="1010832"/>
          </a:xfrm>
        </p:grpSpPr>
        <p:sp>
          <p:nvSpPr>
            <p:cNvPr id="33" name="Rectangle 32">
              <a:extLst>
                <a:ext uri="{FF2B5EF4-FFF2-40B4-BE49-F238E27FC236}">
                  <a16:creationId xmlns:a16="http://schemas.microsoft.com/office/drawing/2014/main" id="{432EE5DD-514A-FD5B-6940-6B956C450140}"/>
                </a:ext>
              </a:extLst>
            </p:cNvPr>
            <p:cNvSpPr/>
            <p:nvPr/>
          </p:nvSpPr>
          <p:spPr>
            <a:xfrm>
              <a:off x="5503822" y="1222562"/>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extLst>
                <a:ext uri="{FF2B5EF4-FFF2-40B4-BE49-F238E27FC236}">
                  <a16:creationId xmlns:a16="http://schemas.microsoft.com/office/drawing/2014/main" id="{04D64CC1-B879-0C64-7262-ACD44E685ABA}"/>
                </a:ext>
              </a:extLst>
            </p:cNvPr>
            <p:cNvSpPr/>
            <p:nvPr/>
          </p:nvSpPr>
          <p:spPr>
            <a:xfrm>
              <a:off x="5614277" y="1223960"/>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extLst>
                <a:ext uri="{FF2B5EF4-FFF2-40B4-BE49-F238E27FC236}">
                  <a16:creationId xmlns:a16="http://schemas.microsoft.com/office/drawing/2014/main" id="{EBA2D4E3-3C6E-A6A6-FB47-1434DFA5334D}"/>
                </a:ext>
              </a:extLst>
            </p:cNvPr>
            <p:cNvSpPr/>
            <p:nvPr/>
          </p:nvSpPr>
          <p:spPr>
            <a:xfrm>
              <a:off x="5503822" y="1552959"/>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extLst>
                <a:ext uri="{FF2B5EF4-FFF2-40B4-BE49-F238E27FC236}">
                  <a16:creationId xmlns:a16="http://schemas.microsoft.com/office/drawing/2014/main" id="{B61F5797-6F9B-8FC8-4A95-8761804BF558}"/>
                </a:ext>
              </a:extLst>
            </p:cNvPr>
            <p:cNvSpPr/>
            <p:nvPr/>
          </p:nvSpPr>
          <p:spPr>
            <a:xfrm>
              <a:off x="5614277" y="1554357"/>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D9BB1D27-B2B0-885B-73B4-7D0112700214}"/>
                </a:ext>
              </a:extLst>
            </p:cNvPr>
            <p:cNvSpPr/>
            <p:nvPr/>
          </p:nvSpPr>
          <p:spPr>
            <a:xfrm>
              <a:off x="5503822" y="1901599"/>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extLst>
                <a:ext uri="{FF2B5EF4-FFF2-40B4-BE49-F238E27FC236}">
                  <a16:creationId xmlns:a16="http://schemas.microsoft.com/office/drawing/2014/main" id="{860096A9-3B2D-26E1-88AB-63D76ADA36F1}"/>
                </a:ext>
              </a:extLst>
            </p:cNvPr>
            <p:cNvSpPr/>
            <p:nvPr/>
          </p:nvSpPr>
          <p:spPr>
            <a:xfrm>
              <a:off x="5614277" y="1895046"/>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40" name="Straight Arrow Connector 39">
            <a:extLst>
              <a:ext uri="{FF2B5EF4-FFF2-40B4-BE49-F238E27FC236}">
                <a16:creationId xmlns:a16="http://schemas.microsoft.com/office/drawing/2014/main" id="{5B6D32CF-F5A6-616D-3090-1673FB237A8C}"/>
              </a:ext>
            </a:extLst>
          </p:cNvPr>
          <p:cNvCxnSpPr/>
          <p:nvPr/>
        </p:nvCxnSpPr>
        <p:spPr>
          <a:xfrm>
            <a:off x="703385" y="4248085"/>
            <a:ext cx="863244" cy="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65C97099-C083-A2AD-2730-FFDC94665D13}"/>
              </a:ext>
            </a:extLst>
          </p:cNvPr>
          <p:cNvSpPr txBox="1"/>
          <p:nvPr/>
        </p:nvSpPr>
        <p:spPr>
          <a:xfrm>
            <a:off x="974040" y="3978902"/>
            <a:ext cx="333746" cy="300082"/>
          </a:xfrm>
          <a:prstGeom prst="rect">
            <a:avLst/>
          </a:prstGeom>
          <a:noFill/>
        </p:spPr>
        <p:txBody>
          <a:bodyPr wrap="none" rtlCol="0">
            <a:spAutoFit/>
          </a:bodyPr>
          <a:lstStyle/>
          <a:p>
            <a:r>
              <a:rPr lang="en-GB" dirty="0"/>
              <a:t>dt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9" grpId="0" animBg="1"/>
      <p:bldP spid="20" grpId="0" animBg="1"/>
      <p:bldP spid="2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9DEFD-53B1-044B-84D7-BF45C462A027}"/>
              </a:ext>
            </a:extLst>
          </p:cNvPr>
          <p:cNvSpPr>
            <a:spLocks noGrp="1"/>
          </p:cNvSpPr>
          <p:nvPr>
            <p:ph type="title"/>
          </p:nvPr>
        </p:nvSpPr>
        <p:spPr/>
        <p:txBody>
          <a:bodyPr>
            <a:normAutofit fontScale="90000"/>
          </a:bodyPr>
          <a:lstStyle/>
          <a:p>
            <a:r>
              <a:rPr lang="en-GB" dirty="0"/>
              <a:t>Pillar I: Integration of HPC and data analytics in a single workflow</a:t>
            </a:r>
          </a:p>
        </p:txBody>
      </p:sp>
      <p:pic>
        <p:nvPicPr>
          <p:cNvPr id="8" name="Picture 2">
            <a:extLst>
              <a:ext uri="{FF2B5EF4-FFF2-40B4-BE49-F238E27FC236}">
                <a16:creationId xmlns:a16="http://schemas.microsoft.com/office/drawing/2014/main" id="{1F110400-E467-5C45-96C5-7A8F942F9C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179" y="955246"/>
            <a:ext cx="3425735" cy="205392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2F527EF-6E10-B54E-972E-99D3E37C6E62}"/>
              </a:ext>
            </a:extLst>
          </p:cNvPr>
          <p:cNvSpPr/>
          <p:nvPr/>
        </p:nvSpPr>
        <p:spPr>
          <a:xfrm>
            <a:off x="2425769" y="2658000"/>
            <a:ext cx="6568351" cy="2462213"/>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100" b="1" noProof="1">
                <a:solidFill>
                  <a:srgbClr val="000000"/>
                </a:solidFill>
                <a:latin typeface="Courier" charset="0"/>
              </a:rPr>
              <a:t>@software(</a:t>
            </a:r>
            <a:r>
              <a:rPr lang="en-US" sz="1100" noProof="1">
                <a:solidFill>
                  <a:srgbClr val="000000"/>
                </a:solidFill>
                <a:latin typeface="Courier" charset="0"/>
              </a:rPr>
              <a:t>config_file = SW_CATALOG+"/kratos/</a:t>
            </a:r>
            <a:r>
              <a:rPr lang="en-US" sz="1100" b="1" noProof="1">
                <a:solidFill>
                  <a:srgbClr val="000000"/>
                </a:solidFill>
                <a:latin typeface="Courier" charset="0"/>
              </a:rPr>
              <a:t>fom.json</a:t>
            </a:r>
            <a:r>
              <a:rPr lang="en-US" sz="1100" noProof="1">
                <a:solidFill>
                  <a:srgbClr val="000000"/>
                </a:solidFill>
                <a:latin typeface="Courier" charset="0"/>
              </a:rPr>
              <a:t>")</a:t>
            </a:r>
          </a:p>
          <a:p>
            <a:r>
              <a:rPr lang="en-US" sz="1100" noProof="1">
                <a:solidFill>
                  <a:srgbClr val="000000"/>
                </a:solidFill>
                <a:latin typeface="Courier" charset="0"/>
              </a:rPr>
              <a:t>def execute_FOM_instance(model,parameters, sample):</a:t>
            </a:r>
          </a:p>
          <a:p>
            <a:r>
              <a:rPr lang="en-US" sz="1100" noProof="1">
                <a:solidFill>
                  <a:srgbClr val="000000"/>
                </a:solidFill>
                <a:latin typeface="Courier" charset="0"/>
              </a:rPr>
              <a:t>    import KratosMultiphysics </a:t>
            </a:r>
          </a:p>
          <a:p>
            <a:r>
              <a:rPr lang="en-US" sz="1100" noProof="1">
                <a:solidFill>
                  <a:srgbClr val="000000"/>
                </a:solidFill>
                <a:latin typeface="Courier" charset="0"/>
              </a:rPr>
              <a:t>    from kratos_simulations import RunROM_SavingData</a:t>
            </a:r>
          </a:p>
          <a:p>
            <a:r>
              <a:rPr lang="en-US" sz="1100" noProof="1">
                <a:solidFill>
                  <a:srgbClr val="000000"/>
                </a:solidFill>
                <a:latin typeface="Courier" charset="0"/>
              </a:rPr>
              <a:t>    load_ROM(rom)</a:t>
            </a:r>
          </a:p>
          <a:p>
            <a:r>
              <a:rPr lang="en-US" sz="1100" noProof="1">
                <a:solidFill>
                  <a:srgbClr val="000000"/>
                </a:solidFill>
                <a:latin typeface="Courier" charset="0"/>
              </a:rPr>
              <a:t>    current_model = KratosMultiphysics.Model()</a:t>
            </a:r>
          </a:p>
          <a:p>
            <a:r>
              <a:rPr lang="en-US" sz="1100" noProof="1">
                <a:solidFill>
                  <a:srgbClr val="000000"/>
                </a:solidFill>
                <a:latin typeface="Courier" charset="0"/>
              </a:rPr>
              <a:t>    model.Load("ModelSerialization",current_model)</a:t>
            </a:r>
          </a:p>
          <a:p>
            <a:r>
              <a:rPr lang="en-US" sz="1100" noProof="1">
                <a:solidFill>
                  <a:srgbClr val="000000"/>
                </a:solidFill>
                <a:latin typeface="Courier" charset="0"/>
              </a:rPr>
              <a:t>    del(model)</a:t>
            </a:r>
          </a:p>
          <a:p>
            <a:r>
              <a:rPr lang="en-US" sz="1100" noProof="1">
                <a:solidFill>
                  <a:srgbClr val="000000"/>
                </a:solidFill>
                <a:latin typeface="Courier" charset="0"/>
              </a:rPr>
              <a:t>    current_parameters = KratosMultiphysics.Parameters()</a:t>
            </a:r>
          </a:p>
          <a:p>
            <a:r>
              <a:rPr lang="en-US" sz="1100" noProof="1">
                <a:solidFill>
                  <a:srgbClr val="000000"/>
                </a:solidFill>
                <a:latin typeface="Courier" charset="0"/>
              </a:rPr>
              <a:t>    parameters.Load("ParametersSerialization",current_parameters)</a:t>
            </a:r>
          </a:p>
          <a:p>
            <a:r>
              <a:rPr lang="en-US" sz="1100" noProof="1">
                <a:solidFill>
                  <a:srgbClr val="000000"/>
                </a:solidFill>
                <a:latin typeface="Courier" charset="0"/>
              </a:rPr>
              <a:t>    del(parameters)</a:t>
            </a:r>
          </a:p>
          <a:p>
            <a:r>
              <a:rPr lang="en-US" sz="1100" noProof="1">
                <a:solidFill>
                  <a:srgbClr val="000000"/>
                </a:solidFill>
                <a:latin typeface="Courier" charset="0"/>
              </a:rPr>
              <a:t>    simulation = RunROM_SavingData(current_model,current_parameters,sample)</a:t>
            </a:r>
          </a:p>
          <a:p>
            <a:r>
              <a:rPr lang="en-US" sz="1100" noProof="1">
                <a:solidFill>
                  <a:srgbClr val="000000"/>
                </a:solidFill>
                <a:latin typeface="Courier" charset="0"/>
              </a:rPr>
              <a:t>    </a:t>
            </a:r>
            <a:r>
              <a:rPr lang="en-US" sz="1100" b="1" noProof="1">
                <a:solidFill>
                  <a:srgbClr val="000000"/>
                </a:solidFill>
                <a:latin typeface="Courier" charset="0"/>
              </a:rPr>
              <a:t>simulation.Run()</a:t>
            </a:r>
          </a:p>
          <a:p>
            <a:r>
              <a:rPr lang="en-US" sz="1100" noProof="1">
                <a:solidFill>
                  <a:srgbClr val="000000"/>
                </a:solidFill>
                <a:latin typeface="Courier" charset="0"/>
              </a:rPr>
              <a:t>    return simulation.GetSnapshotsMatrix()</a:t>
            </a:r>
          </a:p>
        </p:txBody>
      </p:sp>
      <p:sp>
        <p:nvSpPr>
          <p:cNvPr id="13" name="Bent Arrow 12">
            <a:extLst>
              <a:ext uri="{FF2B5EF4-FFF2-40B4-BE49-F238E27FC236}">
                <a16:creationId xmlns:a16="http://schemas.microsoft.com/office/drawing/2014/main" id="{CB358678-8E53-F971-CC2F-587FAAE6F87C}"/>
              </a:ext>
            </a:extLst>
          </p:cNvPr>
          <p:cNvSpPr/>
          <p:nvPr/>
        </p:nvSpPr>
        <p:spPr>
          <a:xfrm flipV="1">
            <a:off x="681340" y="2067471"/>
            <a:ext cx="1702632" cy="1713567"/>
          </a:xfrm>
          <a:prstGeom prst="bentArrow">
            <a:avLst>
              <a:gd name="adj1" fmla="val 11278"/>
              <a:gd name="adj2" fmla="val 16043"/>
              <a:gd name="adj3" fmla="val 25000"/>
              <a:gd name="adj4" fmla="val 43750"/>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4" name="Rectangle 13">
            <a:extLst>
              <a:ext uri="{FF2B5EF4-FFF2-40B4-BE49-F238E27FC236}">
                <a16:creationId xmlns:a16="http://schemas.microsoft.com/office/drawing/2014/main" id="{02F94221-12B1-35A7-2B59-A0508B48E644}"/>
              </a:ext>
            </a:extLst>
          </p:cNvPr>
          <p:cNvSpPr/>
          <p:nvPr/>
        </p:nvSpPr>
        <p:spPr>
          <a:xfrm>
            <a:off x="5412131" y="232349"/>
            <a:ext cx="3623786" cy="2462213"/>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100" noProof="1">
                <a:solidFill>
                  <a:srgbClr val="000000"/>
                </a:solidFill>
                <a:latin typeface="Courier" charset="0"/>
              </a:rPr>
              <a:t>{</a:t>
            </a:r>
          </a:p>
          <a:p>
            <a:r>
              <a:rPr lang="en-US" sz="1100" noProof="1">
                <a:solidFill>
                  <a:srgbClr val="000000"/>
                </a:solidFill>
                <a:latin typeface="Courier" charset="0"/>
              </a:rPr>
              <a:t>    "execution" : {</a:t>
            </a:r>
          </a:p>
          <a:p>
            <a:pPr lvl="1"/>
            <a:r>
              <a:rPr lang="en-US" sz="1100" noProof="1">
                <a:solidFill>
                  <a:srgbClr val="000000"/>
                </a:solidFill>
                <a:latin typeface="Courier" charset="0"/>
              </a:rPr>
              <a:t>	"type":"task"</a:t>
            </a:r>
          </a:p>
          <a:p>
            <a:r>
              <a:rPr lang="en-US" sz="1100" noProof="1">
                <a:solidFill>
                  <a:srgbClr val="000000"/>
                </a:solidFill>
                <a:latin typeface="Courier" charset="0"/>
              </a:rPr>
              <a:t>    },</a:t>
            </a:r>
          </a:p>
          <a:p>
            <a:r>
              <a:rPr lang="en-US" sz="1100" noProof="1">
                <a:solidFill>
                  <a:srgbClr val="000000"/>
                </a:solidFill>
                <a:latin typeface="Courier" charset="0"/>
              </a:rPr>
              <a:t>    "constraints" : {</a:t>
            </a:r>
          </a:p>
          <a:p>
            <a:pPr lvl="1"/>
            <a:r>
              <a:rPr lang="en-US" sz="1100" noProof="1">
                <a:solidFill>
                  <a:srgbClr val="000000"/>
                </a:solidFill>
                <a:latin typeface="Courier" charset="0"/>
              </a:rPr>
              <a:t>	"computing_units": "$KRATOS_CUS"</a:t>
            </a:r>
          </a:p>
          <a:p>
            <a:r>
              <a:rPr lang="en-US" sz="1100" noProof="1">
                <a:solidFill>
                  <a:srgbClr val="000000"/>
                </a:solidFill>
                <a:latin typeface="Courier" charset="0"/>
              </a:rPr>
              <a:t>    },</a:t>
            </a:r>
          </a:p>
          <a:p>
            <a:r>
              <a:rPr lang="en-US" sz="1100" noProof="1">
                <a:solidFill>
                  <a:srgbClr val="000000"/>
                </a:solidFill>
                <a:latin typeface="Courier" charset="0"/>
              </a:rPr>
              <a:t>    "parameters" : {</a:t>
            </a:r>
          </a:p>
          <a:p>
            <a:pPr lvl="1"/>
            <a:r>
              <a:rPr lang="en-US" sz="1100" noProof="1">
                <a:solidFill>
                  <a:srgbClr val="000000"/>
                </a:solidFill>
                <a:latin typeface="Courier" charset="0"/>
              </a:rPr>
              <a:t>	"returns" : 1,</a:t>
            </a:r>
          </a:p>
          <a:p>
            <a:r>
              <a:rPr lang="en-US" sz="1100" noProof="1">
                <a:solidFill>
                  <a:srgbClr val="000000"/>
                </a:solidFill>
                <a:latin typeface="Courier" charset="0"/>
              </a:rPr>
              <a:t>	"model" : "IN",</a:t>
            </a:r>
          </a:p>
          <a:p>
            <a:r>
              <a:rPr lang="en-US" sz="1100" noProof="1">
                <a:solidFill>
                  <a:srgbClr val="000000"/>
                </a:solidFill>
                <a:latin typeface="Courier" charset="0"/>
              </a:rPr>
              <a:t>	"parameters" : "IN",</a:t>
            </a:r>
          </a:p>
          <a:p>
            <a:r>
              <a:rPr lang="en-US" sz="1100" noProof="1">
                <a:solidFill>
                  <a:srgbClr val="000000"/>
                </a:solidFill>
                <a:latin typeface="Courier" charset="0"/>
              </a:rPr>
              <a:t>	"sample" : "IN"</a:t>
            </a:r>
          </a:p>
          <a:p>
            <a:r>
              <a:rPr lang="en-US" sz="1100" noProof="1">
                <a:solidFill>
                  <a:srgbClr val="000000"/>
                </a:solidFill>
                <a:latin typeface="Courier" charset="0"/>
              </a:rPr>
              <a:t>    }</a:t>
            </a:r>
          </a:p>
          <a:p>
            <a:r>
              <a:rPr lang="en-US" sz="1100" noProof="1">
                <a:solidFill>
                  <a:srgbClr val="000000"/>
                </a:solidFill>
                <a:latin typeface="Courier" charset="0"/>
              </a:rPr>
              <a:t>}</a:t>
            </a:r>
          </a:p>
        </p:txBody>
      </p:sp>
      <p:sp>
        <p:nvSpPr>
          <p:cNvPr id="15" name="TextBox 14">
            <a:extLst>
              <a:ext uri="{FF2B5EF4-FFF2-40B4-BE49-F238E27FC236}">
                <a16:creationId xmlns:a16="http://schemas.microsoft.com/office/drawing/2014/main" id="{49271B4C-02CF-25B4-48F0-59A342E2B172}"/>
              </a:ext>
            </a:extLst>
          </p:cNvPr>
          <p:cNvSpPr txBox="1"/>
          <p:nvPr/>
        </p:nvSpPr>
        <p:spPr>
          <a:xfrm>
            <a:off x="7923013" y="232349"/>
            <a:ext cx="1043876" cy="307777"/>
          </a:xfrm>
          <a:prstGeom prst="rect">
            <a:avLst/>
          </a:prstGeom>
          <a:noFill/>
        </p:spPr>
        <p:txBody>
          <a:bodyPr wrap="none" rtlCol="0">
            <a:spAutoFit/>
          </a:bodyPr>
          <a:lstStyle/>
          <a:p>
            <a:r>
              <a:rPr lang="en-US" sz="1400" b="1" noProof="1">
                <a:solidFill>
                  <a:srgbClr val="000000"/>
                </a:solidFill>
                <a:latin typeface="Courier" charset="0"/>
              </a:rPr>
              <a:t>fom.json</a:t>
            </a:r>
          </a:p>
        </p:txBody>
      </p:sp>
    </p:spTree>
    <p:extLst>
      <p:ext uri="{BB962C8B-B14F-4D97-AF65-F5344CB8AC3E}">
        <p14:creationId xmlns:p14="http://schemas.microsoft.com/office/powerpoint/2010/main" val="1562833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9DEFD-53B1-044B-84D7-BF45C462A027}"/>
              </a:ext>
            </a:extLst>
          </p:cNvPr>
          <p:cNvSpPr>
            <a:spLocks noGrp="1"/>
          </p:cNvSpPr>
          <p:nvPr>
            <p:ph type="title"/>
          </p:nvPr>
        </p:nvSpPr>
        <p:spPr/>
        <p:txBody>
          <a:bodyPr>
            <a:normAutofit fontScale="90000"/>
          </a:bodyPr>
          <a:lstStyle/>
          <a:p>
            <a:r>
              <a:rPr lang="en-GB" dirty="0"/>
              <a:t>Pillar I: Integration of HPC and data analytics in a single workflow</a:t>
            </a:r>
          </a:p>
        </p:txBody>
      </p:sp>
      <p:pic>
        <p:nvPicPr>
          <p:cNvPr id="8" name="Picture 2">
            <a:extLst>
              <a:ext uri="{FF2B5EF4-FFF2-40B4-BE49-F238E27FC236}">
                <a16:creationId xmlns:a16="http://schemas.microsoft.com/office/drawing/2014/main" id="{1F110400-E467-5C45-96C5-7A8F942F9C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6346" y="2698955"/>
            <a:ext cx="3425735" cy="205392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49271B4C-02CF-25B4-48F0-59A342E2B172}"/>
              </a:ext>
            </a:extLst>
          </p:cNvPr>
          <p:cNvSpPr txBox="1"/>
          <p:nvPr/>
        </p:nvSpPr>
        <p:spPr>
          <a:xfrm>
            <a:off x="7923013" y="232349"/>
            <a:ext cx="1043876" cy="307777"/>
          </a:xfrm>
          <a:prstGeom prst="rect">
            <a:avLst/>
          </a:prstGeom>
          <a:noFill/>
        </p:spPr>
        <p:txBody>
          <a:bodyPr wrap="none" rtlCol="0">
            <a:spAutoFit/>
          </a:bodyPr>
          <a:lstStyle/>
          <a:p>
            <a:r>
              <a:rPr lang="en-US" sz="1400" b="1" noProof="1">
                <a:solidFill>
                  <a:srgbClr val="000000"/>
                </a:solidFill>
                <a:latin typeface="Courier" charset="0"/>
              </a:rPr>
              <a:t>fom.json</a:t>
            </a:r>
          </a:p>
        </p:txBody>
      </p:sp>
      <p:grpSp>
        <p:nvGrpSpPr>
          <p:cNvPr id="3" name="Group 2">
            <a:extLst>
              <a:ext uri="{FF2B5EF4-FFF2-40B4-BE49-F238E27FC236}">
                <a16:creationId xmlns:a16="http://schemas.microsoft.com/office/drawing/2014/main" id="{2E97C613-BB2B-F35C-7576-804BD44D5E28}"/>
              </a:ext>
            </a:extLst>
          </p:cNvPr>
          <p:cNvGrpSpPr/>
          <p:nvPr/>
        </p:nvGrpSpPr>
        <p:grpSpPr>
          <a:xfrm>
            <a:off x="1031334" y="1191888"/>
            <a:ext cx="256491" cy="880555"/>
            <a:chOff x="3179220" y="1005991"/>
            <a:chExt cx="256491" cy="880555"/>
          </a:xfrm>
        </p:grpSpPr>
        <p:sp>
          <p:nvSpPr>
            <p:cNvPr id="5" name="Rectangle 4">
              <a:extLst>
                <a:ext uri="{FF2B5EF4-FFF2-40B4-BE49-F238E27FC236}">
                  <a16:creationId xmlns:a16="http://schemas.microsoft.com/office/drawing/2014/main" id="{56FE2F70-53CE-0712-C652-0F686162274C}"/>
                </a:ext>
              </a:extLst>
            </p:cNvPr>
            <p:cNvSpPr/>
            <p:nvPr/>
          </p:nvSpPr>
          <p:spPr>
            <a:xfrm>
              <a:off x="3179220" y="1005991"/>
              <a:ext cx="45719" cy="88055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11D1670C-7174-C71D-0DD4-9CCEF1C5C2AC}"/>
                </a:ext>
              </a:extLst>
            </p:cNvPr>
            <p:cNvSpPr/>
            <p:nvPr/>
          </p:nvSpPr>
          <p:spPr>
            <a:xfrm>
              <a:off x="3237237" y="1005991"/>
              <a:ext cx="45719" cy="88055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B50AEFCE-1A08-C260-4A66-AD38B122B903}"/>
                </a:ext>
              </a:extLst>
            </p:cNvPr>
            <p:cNvSpPr/>
            <p:nvPr/>
          </p:nvSpPr>
          <p:spPr>
            <a:xfrm>
              <a:off x="3279953" y="1005991"/>
              <a:ext cx="45719" cy="88055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CA9292E7-A811-762D-5CC1-DF65DDCB2671}"/>
                </a:ext>
              </a:extLst>
            </p:cNvPr>
            <p:cNvSpPr/>
            <p:nvPr/>
          </p:nvSpPr>
          <p:spPr>
            <a:xfrm>
              <a:off x="3337970" y="1005991"/>
              <a:ext cx="45719" cy="88055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72899CFB-8A7F-A10A-27D7-C5960228EA07}"/>
                </a:ext>
              </a:extLst>
            </p:cNvPr>
            <p:cNvSpPr/>
            <p:nvPr/>
          </p:nvSpPr>
          <p:spPr>
            <a:xfrm>
              <a:off x="3389992" y="1005991"/>
              <a:ext cx="45719" cy="88055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1" name="Group 10">
            <a:extLst>
              <a:ext uri="{FF2B5EF4-FFF2-40B4-BE49-F238E27FC236}">
                <a16:creationId xmlns:a16="http://schemas.microsoft.com/office/drawing/2014/main" id="{E450F1C4-CE70-2AAB-943D-5A0ED57E52B5}"/>
              </a:ext>
            </a:extLst>
          </p:cNvPr>
          <p:cNvGrpSpPr/>
          <p:nvPr/>
        </p:nvGrpSpPr>
        <p:grpSpPr>
          <a:xfrm>
            <a:off x="1870151" y="1134766"/>
            <a:ext cx="211188" cy="1010832"/>
            <a:chOff x="5503822" y="1222562"/>
            <a:chExt cx="211188" cy="1010832"/>
          </a:xfrm>
        </p:grpSpPr>
        <p:sp>
          <p:nvSpPr>
            <p:cNvPr id="12" name="Rectangle 11">
              <a:extLst>
                <a:ext uri="{FF2B5EF4-FFF2-40B4-BE49-F238E27FC236}">
                  <a16:creationId xmlns:a16="http://schemas.microsoft.com/office/drawing/2014/main" id="{00AEBB5D-3402-FA0D-F1C0-7A1017541AD5}"/>
                </a:ext>
              </a:extLst>
            </p:cNvPr>
            <p:cNvSpPr/>
            <p:nvPr/>
          </p:nvSpPr>
          <p:spPr>
            <a:xfrm>
              <a:off x="5503822" y="1222562"/>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190A31A8-9A6E-5FFC-8854-EFF171701DAC}"/>
                </a:ext>
              </a:extLst>
            </p:cNvPr>
            <p:cNvSpPr/>
            <p:nvPr/>
          </p:nvSpPr>
          <p:spPr>
            <a:xfrm>
              <a:off x="5614277" y="1223960"/>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a:extLst>
                <a:ext uri="{FF2B5EF4-FFF2-40B4-BE49-F238E27FC236}">
                  <a16:creationId xmlns:a16="http://schemas.microsoft.com/office/drawing/2014/main" id="{3E2D646E-4FA4-2E2D-EAB7-B0390DAC45B0}"/>
                </a:ext>
              </a:extLst>
            </p:cNvPr>
            <p:cNvSpPr/>
            <p:nvPr/>
          </p:nvSpPr>
          <p:spPr>
            <a:xfrm>
              <a:off x="5503822" y="1552959"/>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extLst>
                <a:ext uri="{FF2B5EF4-FFF2-40B4-BE49-F238E27FC236}">
                  <a16:creationId xmlns:a16="http://schemas.microsoft.com/office/drawing/2014/main" id="{13053AAE-9212-18A8-3F9F-C76F369DD0C9}"/>
                </a:ext>
              </a:extLst>
            </p:cNvPr>
            <p:cNvSpPr/>
            <p:nvPr/>
          </p:nvSpPr>
          <p:spPr>
            <a:xfrm>
              <a:off x="5614277" y="1554357"/>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482C2188-95CD-9AC6-1E41-C9BAFC28F43D}"/>
                </a:ext>
              </a:extLst>
            </p:cNvPr>
            <p:cNvSpPr/>
            <p:nvPr/>
          </p:nvSpPr>
          <p:spPr>
            <a:xfrm>
              <a:off x="5503822" y="1901599"/>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693D1632-20CD-BACA-B4E9-7446640E63ED}"/>
                </a:ext>
              </a:extLst>
            </p:cNvPr>
            <p:cNvSpPr/>
            <p:nvPr/>
          </p:nvSpPr>
          <p:spPr>
            <a:xfrm>
              <a:off x="5614277" y="1895046"/>
              <a:ext cx="100733" cy="33179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4" name="Up Arrow 23">
            <a:extLst>
              <a:ext uri="{FF2B5EF4-FFF2-40B4-BE49-F238E27FC236}">
                <a16:creationId xmlns:a16="http://schemas.microsoft.com/office/drawing/2014/main" id="{A4A50B4D-A284-055D-EFAC-2FFE20150C6E}"/>
              </a:ext>
            </a:extLst>
          </p:cNvPr>
          <p:cNvSpPr/>
          <p:nvPr/>
        </p:nvSpPr>
        <p:spPr>
          <a:xfrm>
            <a:off x="1072963" y="2224376"/>
            <a:ext cx="158750" cy="553649"/>
          </a:xfrm>
          <a:prstGeom prst="upArrow">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5" name="Right Arrow 24">
            <a:extLst>
              <a:ext uri="{FF2B5EF4-FFF2-40B4-BE49-F238E27FC236}">
                <a16:creationId xmlns:a16="http://schemas.microsoft.com/office/drawing/2014/main" id="{255C754A-5C5D-1E28-B4F6-B9BD8F0B1C52}"/>
              </a:ext>
            </a:extLst>
          </p:cNvPr>
          <p:cNvSpPr/>
          <p:nvPr/>
        </p:nvSpPr>
        <p:spPr>
          <a:xfrm>
            <a:off x="1367338" y="1631060"/>
            <a:ext cx="421200" cy="144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Up Arrow 25">
            <a:extLst>
              <a:ext uri="{FF2B5EF4-FFF2-40B4-BE49-F238E27FC236}">
                <a16:creationId xmlns:a16="http://schemas.microsoft.com/office/drawing/2014/main" id="{19798ED8-7A8D-B6E2-E69C-460D81D1D6C9}"/>
              </a:ext>
            </a:extLst>
          </p:cNvPr>
          <p:cNvSpPr/>
          <p:nvPr/>
        </p:nvSpPr>
        <p:spPr>
          <a:xfrm flipH="1" flipV="1">
            <a:off x="1876318" y="2224376"/>
            <a:ext cx="158750" cy="553649"/>
          </a:xfrm>
          <a:prstGeom prst="upArrow">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7" name="Rectangle 26">
            <a:extLst>
              <a:ext uri="{FF2B5EF4-FFF2-40B4-BE49-F238E27FC236}">
                <a16:creationId xmlns:a16="http://schemas.microsoft.com/office/drawing/2014/main" id="{DB417089-61AA-9263-F409-1502C4FE0764}"/>
              </a:ext>
            </a:extLst>
          </p:cNvPr>
          <p:cNvSpPr/>
          <p:nvPr/>
        </p:nvSpPr>
        <p:spPr>
          <a:xfrm>
            <a:off x="3022792" y="1361692"/>
            <a:ext cx="5944097" cy="769441"/>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100" noProof="1">
                <a:solidFill>
                  <a:srgbClr val="000000"/>
                </a:solidFill>
                <a:latin typeface="Courier" charset="0"/>
                <a:ea typeface="Courier" charset="0"/>
                <a:cs typeface="Courier" charset="0"/>
              </a:rPr>
              <a:t>def load_blocks_rechunk(blocks, shape, block_size, new_block_size):</a:t>
            </a:r>
          </a:p>
          <a:p>
            <a:r>
              <a:rPr lang="en-US" sz="1100" noProof="1">
                <a:solidFill>
                  <a:srgbClr val="000000"/>
                </a:solidFill>
                <a:latin typeface="Courier" charset="0"/>
                <a:ea typeface="Courier" charset="0"/>
                <a:cs typeface="Courier" charset="0"/>
              </a:rPr>
              <a:t>    ....</a:t>
            </a:r>
          </a:p>
          <a:p>
            <a:r>
              <a:rPr lang="en-US" sz="1100" noProof="1">
                <a:solidFill>
                  <a:srgbClr val="000000"/>
                </a:solidFill>
                <a:latin typeface="Courier" charset="0"/>
                <a:ea typeface="Courier" charset="0"/>
                <a:cs typeface="Courier" charset="0"/>
              </a:rPr>
              <a:t>    arr = load_blocks_array(final_blocks, shape, block_size)</a:t>
            </a:r>
          </a:p>
          <a:p>
            <a:r>
              <a:rPr lang="en-US" sz="1100" noProof="1">
                <a:solidFill>
                  <a:srgbClr val="000000"/>
                </a:solidFill>
                <a:latin typeface="Courier" charset="0"/>
                <a:ea typeface="Courier" charset="0"/>
                <a:cs typeface="Courier" charset="0"/>
              </a:rPr>
              <a:t>    return </a:t>
            </a:r>
            <a:r>
              <a:rPr lang="en-US" sz="1100" b="1" noProof="1">
                <a:solidFill>
                  <a:srgbClr val="000000"/>
                </a:solidFill>
                <a:latin typeface="Courier" charset="0"/>
                <a:ea typeface="Courier" charset="0"/>
                <a:cs typeface="Courier" charset="0"/>
              </a:rPr>
              <a:t>arr.rechunk</a:t>
            </a:r>
            <a:r>
              <a:rPr lang="en-US" sz="1100" noProof="1">
                <a:solidFill>
                  <a:srgbClr val="000000"/>
                </a:solidFill>
                <a:latin typeface="Courier" charset="0"/>
                <a:ea typeface="Courier" charset="0"/>
                <a:cs typeface="Courier" charset="0"/>
              </a:rPr>
              <a:t>(new_block_size) </a:t>
            </a:r>
          </a:p>
        </p:txBody>
      </p:sp>
      <p:cxnSp>
        <p:nvCxnSpPr>
          <p:cNvPr id="29" name="Curved Connector 28">
            <a:extLst>
              <a:ext uri="{FF2B5EF4-FFF2-40B4-BE49-F238E27FC236}">
                <a16:creationId xmlns:a16="http://schemas.microsoft.com/office/drawing/2014/main" id="{6366F226-9473-9633-BFEF-E329D294C6DC}"/>
              </a:ext>
            </a:extLst>
          </p:cNvPr>
          <p:cNvCxnSpPr>
            <a:cxnSpLocks/>
          </p:cNvCxnSpPr>
          <p:nvPr/>
        </p:nvCxnSpPr>
        <p:spPr>
          <a:xfrm rot="16200000" flipH="1">
            <a:off x="4831459" y="2075376"/>
            <a:ext cx="705582" cy="699715"/>
          </a:xfrm>
          <a:prstGeom prst="curvedConnector3">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D5792709-2908-689A-5282-CF1CF9DD9055}"/>
              </a:ext>
            </a:extLst>
          </p:cNvPr>
          <p:cNvSpPr txBox="1"/>
          <p:nvPr/>
        </p:nvSpPr>
        <p:spPr>
          <a:xfrm>
            <a:off x="5303520" y="2767759"/>
            <a:ext cx="3479414" cy="715581"/>
          </a:xfrm>
          <a:prstGeom prst="rect">
            <a:avLst/>
          </a:prstGeom>
          <a:noFill/>
        </p:spPr>
        <p:txBody>
          <a:bodyPr wrap="none" rtlCol="0">
            <a:spAutoFit/>
          </a:bodyPr>
          <a:lstStyle/>
          <a:p>
            <a:r>
              <a:rPr lang="en-GB" dirty="0" err="1"/>
              <a:t>Dislib</a:t>
            </a:r>
            <a:r>
              <a:rPr lang="en-GB" dirty="0"/>
              <a:t> method that re-partitions a set of blocks </a:t>
            </a:r>
            <a:br>
              <a:rPr lang="en-GB" dirty="0"/>
            </a:br>
            <a:r>
              <a:rPr lang="en-GB" dirty="0"/>
              <a:t>into a new ds-array of the given</a:t>
            </a:r>
          </a:p>
          <a:p>
            <a:r>
              <a:rPr lang="en-GB" dirty="0"/>
              <a:t>block size</a:t>
            </a:r>
          </a:p>
        </p:txBody>
      </p:sp>
      <p:sp>
        <p:nvSpPr>
          <p:cNvPr id="33" name="Curved Down Arrow 32">
            <a:extLst>
              <a:ext uri="{FF2B5EF4-FFF2-40B4-BE49-F238E27FC236}">
                <a16:creationId xmlns:a16="http://schemas.microsoft.com/office/drawing/2014/main" id="{12D8F7E3-0BA1-550D-DFC5-6F047837A6BD}"/>
              </a:ext>
            </a:extLst>
          </p:cNvPr>
          <p:cNvSpPr/>
          <p:nvPr/>
        </p:nvSpPr>
        <p:spPr>
          <a:xfrm rot="21414808">
            <a:off x="1372465" y="740014"/>
            <a:ext cx="2754494" cy="596915"/>
          </a:xfrm>
          <a:prstGeom prst="curvedDownArrow">
            <a:avLst>
              <a:gd name="adj1" fmla="val 31821"/>
              <a:gd name="adj2" fmla="val 50000"/>
              <a:gd name="adj3" fmla="val 30488"/>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1907486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8562A17-0B86-E344-833E-91CC5FE1750D}"/>
              </a:ext>
            </a:extLst>
          </p:cNvPr>
          <p:cNvSpPr/>
          <p:nvPr/>
        </p:nvSpPr>
        <p:spPr>
          <a:xfrm>
            <a:off x="2582251" y="3298037"/>
            <a:ext cx="6498139" cy="1446550"/>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100" b="1" noProof="1">
                <a:solidFill>
                  <a:srgbClr val="000000"/>
                </a:solidFill>
                <a:latin typeface="Courier" charset="0"/>
                <a:ea typeface="Courier" charset="0"/>
                <a:cs typeface="Courier" charset="0"/>
              </a:rPr>
              <a:t>@dt(</a:t>
            </a:r>
            <a:r>
              <a:rPr lang="en-US" sz="1100" noProof="1">
                <a:solidFill>
                  <a:srgbClr val="000000"/>
                </a:solidFill>
                <a:latin typeface="Courier" charset="0"/>
                <a:ea typeface="Courier" charset="0"/>
                <a:cs typeface="Courier" charset="0"/>
              </a:rPr>
              <a:t>"blocks", </a:t>
            </a:r>
            <a:r>
              <a:rPr lang="en-US" sz="1100" b="1" noProof="1">
                <a:solidFill>
                  <a:srgbClr val="000000"/>
                </a:solidFill>
                <a:latin typeface="Courier" charset="0"/>
                <a:ea typeface="Courier" charset="0"/>
                <a:cs typeface="Courier" charset="0"/>
              </a:rPr>
              <a:t>load_blocks_rechunk</a:t>
            </a:r>
            <a:r>
              <a:rPr lang="en-US" sz="1100" noProof="1">
                <a:solidFill>
                  <a:srgbClr val="000000"/>
                </a:solidFill>
                <a:latin typeface="Courier" charset="0"/>
                <a:ea typeface="Courier" charset="0"/>
                <a:cs typeface="Courier" charset="0"/>
              </a:rPr>
              <a:t>, shape=expected_shape, </a:t>
            </a:r>
            <a:br>
              <a:rPr lang="en-US" sz="1100" noProof="1">
                <a:solidFill>
                  <a:srgbClr val="000000"/>
                </a:solidFill>
                <a:latin typeface="Courier" charset="0"/>
                <a:ea typeface="Courier" charset="0"/>
                <a:cs typeface="Courier" charset="0"/>
              </a:rPr>
            </a:br>
            <a:r>
              <a:rPr lang="en-US" sz="1100" noProof="1">
                <a:solidFill>
                  <a:srgbClr val="000000"/>
                </a:solidFill>
                <a:latin typeface="Courier" charset="0"/>
                <a:ea typeface="Courier" charset="0"/>
                <a:cs typeface="Courier" charset="0"/>
              </a:rPr>
              <a:t>block_size=simulation_block_size, new_block_size=desired_block_size, </a:t>
            </a:r>
            <a:br>
              <a:rPr lang="en-US" sz="1100" noProof="1">
                <a:solidFill>
                  <a:srgbClr val="000000"/>
                </a:solidFill>
                <a:latin typeface="Courier" charset="0"/>
                <a:ea typeface="Courier" charset="0"/>
                <a:cs typeface="Courier" charset="0"/>
              </a:rPr>
            </a:br>
            <a:r>
              <a:rPr lang="en-US" sz="1100" noProof="1">
                <a:solidFill>
                  <a:srgbClr val="000000"/>
                </a:solidFill>
                <a:latin typeface="Courier" charset="0"/>
                <a:ea typeface="Courier" charset="0"/>
                <a:cs typeface="Courier" charset="0"/>
              </a:rPr>
              <a:t>is_workflow=True</a:t>
            </a:r>
            <a:r>
              <a:rPr lang="en-US" sz="1100" b="1" noProof="1">
                <a:solidFill>
                  <a:srgbClr val="000000"/>
                </a:solidFill>
                <a:latin typeface="Courier" charset="0"/>
                <a:ea typeface="Courier" charset="0"/>
                <a:cs typeface="Courier" charset="0"/>
              </a:rPr>
              <a:t>)</a:t>
            </a:r>
          </a:p>
          <a:p>
            <a:r>
              <a:rPr lang="en-US" sz="1100" b="1" noProof="1">
                <a:solidFill>
                  <a:srgbClr val="000000"/>
                </a:solidFill>
                <a:latin typeface="Courier" charset="0"/>
                <a:ea typeface="Courier" charset="0"/>
                <a:cs typeface="Courier" charset="0"/>
              </a:rPr>
              <a:t>@software(</a:t>
            </a:r>
            <a:r>
              <a:rPr lang="en-US" sz="1100" noProof="1">
                <a:solidFill>
                  <a:srgbClr val="000000"/>
                </a:solidFill>
                <a:latin typeface="Courier" charset="0"/>
                <a:ea typeface="Courier" charset="0"/>
                <a:cs typeface="Courier" charset="0"/>
              </a:rPr>
              <a:t>config_file = SW_CATALOG + "/py-dislib/</a:t>
            </a:r>
            <a:r>
              <a:rPr lang="en-US" sz="1100" b="1" noProof="1">
                <a:solidFill>
                  <a:srgbClr val="000000"/>
                </a:solidFill>
                <a:latin typeface="Courier" charset="0"/>
                <a:ea typeface="Courier" charset="0"/>
                <a:cs typeface="Courier" charset="0"/>
              </a:rPr>
              <a:t>dislib.json</a:t>
            </a:r>
            <a:r>
              <a:rPr lang="en-US" sz="1100" noProof="1">
                <a:solidFill>
                  <a:srgbClr val="000000"/>
                </a:solidFill>
                <a:latin typeface="Courier" charset="0"/>
                <a:ea typeface="Courier" charset="0"/>
                <a:cs typeface="Courier" charset="0"/>
              </a:rPr>
              <a:t>")</a:t>
            </a:r>
          </a:p>
          <a:p>
            <a:r>
              <a:rPr lang="en-US" sz="1100" noProof="1">
                <a:solidFill>
                  <a:srgbClr val="000000"/>
                </a:solidFill>
                <a:latin typeface="Courier" charset="0"/>
                <a:ea typeface="Courier" charset="0"/>
                <a:cs typeface="Courier" charset="0"/>
              </a:rPr>
              <a:t>def rSVD(blocks, desired_rank=30):</a:t>
            </a:r>
          </a:p>
          <a:p>
            <a:r>
              <a:rPr lang="en-US" sz="1100" noProof="1">
                <a:solidFill>
                  <a:srgbClr val="000000"/>
                </a:solidFill>
                <a:latin typeface="Courier" charset="0"/>
                <a:ea typeface="Courier" charset="0"/>
                <a:cs typeface="Courier" charset="0"/>
              </a:rPr>
              <a:t>    from dislib_randomized_svd import rsvd</a:t>
            </a:r>
          </a:p>
          <a:p>
            <a:r>
              <a:rPr lang="en-US" sz="1100" noProof="1">
                <a:solidFill>
                  <a:srgbClr val="000000"/>
                </a:solidFill>
                <a:latin typeface="Courier" charset="0"/>
                <a:ea typeface="Courier" charset="0"/>
                <a:cs typeface="Courier" charset="0"/>
              </a:rPr>
              <a:t>    u,s = rsvd(blocks, desired_rank, A_row_chunk_size, A_column_chunk_size)</a:t>
            </a:r>
          </a:p>
          <a:p>
            <a:r>
              <a:rPr lang="en-US" sz="1100" noProof="1">
                <a:solidFill>
                  <a:srgbClr val="000000"/>
                </a:solidFill>
                <a:latin typeface="Courier" charset="0"/>
                <a:ea typeface="Courier" charset="0"/>
                <a:cs typeface="Courier" charset="0"/>
              </a:rPr>
              <a:t>    return </a:t>
            </a:r>
          </a:p>
        </p:txBody>
      </p:sp>
      <p:sp>
        <p:nvSpPr>
          <p:cNvPr id="2" name="Title 1">
            <a:extLst>
              <a:ext uri="{FF2B5EF4-FFF2-40B4-BE49-F238E27FC236}">
                <a16:creationId xmlns:a16="http://schemas.microsoft.com/office/drawing/2014/main" id="{B019DEFD-53B1-044B-84D7-BF45C462A027}"/>
              </a:ext>
            </a:extLst>
          </p:cNvPr>
          <p:cNvSpPr>
            <a:spLocks noGrp="1"/>
          </p:cNvSpPr>
          <p:nvPr>
            <p:ph type="title"/>
          </p:nvPr>
        </p:nvSpPr>
        <p:spPr/>
        <p:txBody>
          <a:bodyPr>
            <a:normAutofit fontScale="90000"/>
          </a:bodyPr>
          <a:lstStyle/>
          <a:p>
            <a:r>
              <a:rPr lang="en-GB" dirty="0"/>
              <a:t>Pillar I: Integration of HPC and data analytics in a single workflow</a:t>
            </a:r>
          </a:p>
        </p:txBody>
      </p:sp>
      <p:pic>
        <p:nvPicPr>
          <p:cNvPr id="8" name="Picture 2">
            <a:extLst>
              <a:ext uri="{FF2B5EF4-FFF2-40B4-BE49-F238E27FC236}">
                <a16:creationId xmlns:a16="http://schemas.microsoft.com/office/drawing/2014/main" id="{1F110400-E467-5C45-96C5-7A8F942F9C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179" y="955246"/>
            <a:ext cx="3425735" cy="2053920"/>
          </a:xfrm>
          <a:prstGeom prst="rect">
            <a:avLst/>
          </a:prstGeom>
          <a:noFill/>
          <a:extLst>
            <a:ext uri="{909E8E84-426E-40DD-AFC4-6F175D3DCCD1}">
              <a14:hiddenFill xmlns:a14="http://schemas.microsoft.com/office/drawing/2010/main">
                <a:solidFill>
                  <a:srgbClr val="FFFFFF"/>
                </a:solidFill>
              </a14:hiddenFill>
            </a:ext>
          </a:extLst>
        </p:spPr>
      </p:pic>
      <p:sp>
        <p:nvSpPr>
          <p:cNvPr id="11" name="Curved Down Arrow 10">
            <a:extLst>
              <a:ext uri="{FF2B5EF4-FFF2-40B4-BE49-F238E27FC236}">
                <a16:creationId xmlns:a16="http://schemas.microsoft.com/office/drawing/2014/main" id="{A565FB2E-AA33-3F4F-A5FF-4D5E4F8DB9A5}"/>
              </a:ext>
            </a:extLst>
          </p:cNvPr>
          <p:cNvSpPr/>
          <p:nvPr/>
        </p:nvSpPr>
        <p:spPr>
          <a:xfrm rot="15639943" flipH="1">
            <a:off x="690752" y="2680583"/>
            <a:ext cx="2777202" cy="421385"/>
          </a:xfrm>
          <a:prstGeom prst="curvedDownArrow">
            <a:avLst>
              <a:gd name="adj1" fmla="val 31821"/>
              <a:gd name="adj2" fmla="val 50000"/>
              <a:gd name="adj3" fmla="val 30488"/>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3" name="Rectangle 2">
            <a:extLst>
              <a:ext uri="{FF2B5EF4-FFF2-40B4-BE49-F238E27FC236}">
                <a16:creationId xmlns:a16="http://schemas.microsoft.com/office/drawing/2014/main" id="{126C76F1-F115-E198-D1C4-136062F20A25}"/>
              </a:ext>
            </a:extLst>
          </p:cNvPr>
          <p:cNvSpPr/>
          <p:nvPr/>
        </p:nvSpPr>
        <p:spPr>
          <a:xfrm>
            <a:off x="5229251" y="1461500"/>
            <a:ext cx="3623786" cy="938719"/>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100" noProof="1">
                <a:solidFill>
                  <a:srgbClr val="000000"/>
                </a:solidFill>
                <a:latin typeface="Courier" charset="0"/>
              </a:rPr>
              <a:t>{</a:t>
            </a:r>
          </a:p>
          <a:p>
            <a:r>
              <a:rPr lang="en-US" sz="1100" noProof="1">
                <a:solidFill>
                  <a:srgbClr val="000000"/>
                </a:solidFill>
                <a:latin typeface="Courier" charset="0"/>
              </a:rPr>
              <a:t>	"execution": {</a:t>
            </a:r>
          </a:p>
          <a:p>
            <a:r>
              <a:rPr lang="en-US" sz="1100" noProof="1">
                <a:solidFill>
                  <a:srgbClr val="000000"/>
                </a:solidFill>
                <a:latin typeface="Courier" charset="0"/>
              </a:rPr>
              <a:t>		"type":</a:t>
            </a:r>
            <a:r>
              <a:rPr lang="en-US" sz="1100" b="1" noProof="1">
                <a:solidFill>
                  <a:srgbClr val="000000"/>
                </a:solidFill>
                <a:latin typeface="Courier" charset="0"/>
              </a:rPr>
              <a:t>"workflow"</a:t>
            </a:r>
          </a:p>
          <a:p>
            <a:r>
              <a:rPr lang="en-US" sz="1100" noProof="1">
                <a:solidFill>
                  <a:srgbClr val="000000"/>
                </a:solidFill>
                <a:latin typeface="Courier" charset="0"/>
              </a:rPr>
              <a:t>	}</a:t>
            </a:r>
          </a:p>
          <a:p>
            <a:r>
              <a:rPr lang="en-US" sz="1100" noProof="1">
                <a:solidFill>
                  <a:srgbClr val="000000"/>
                </a:solidFill>
                <a:latin typeface="Courier" charset="0"/>
              </a:rPr>
              <a:t>}</a:t>
            </a:r>
          </a:p>
        </p:txBody>
      </p:sp>
      <p:sp>
        <p:nvSpPr>
          <p:cNvPr id="4" name="TextBox 3">
            <a:extLst>
              <a:ext uri="{FF2B5EF4-FFF2-40B4-BE49-F238E27FC236}">
                <a16:creationId xmlns:a16="http://schemas.microsoft.com/office/drawing/2014/main" id="{723D24C4-FE60-E810-4049-BF23F79B62D0}"/>
              </a:ext>
            </a:extLst>
          </p:cNvPr>
          <p:cNvSpPr txBox="1"/>
          <p:nvPr/>
        </p:nvSpPr>
        <p:spPr>
          <a:xfrm>
            <a:off x="7486957" y="1397895"/>
            <a:ext cx="1366080" cy="307777"/>
          </a:xfrm>
          <a:prstGeom prst="rect">
            <a:avLst/>
          </a:prstGeom>
          <a:noFill/>
        </p:spPr>
        <p:txBody>
          <a:bodyPr wrap="none" rtlCol="0">
            <a:spAutoFit/>
          </a:bodyPr>
          <a:lstStyle/>
          <a:p>
            <a:r>
              <a:rPr lang="en-US" sz="1400" b="1" noProof="1">
                <a:solidFill>
                  <a:srgbClr val="000000"/>
                </a:solidFill>
                <a:latin typeface="Courier" charset="0"/>
              </a:rPr>
              <a:t>dislib.json</a:t>
            </a:r>
          </a:p>
        </p:txBody>
      </p:sp>
      <p:cxnSp>
        <p:nvCxnSpPr>
          <p:cNvPr id="7" name="Curved Connector 6">
            <a:extLst>
              <a:ext uri="{FF2B5EF4-FFF2-40B4-BE49-F238E27FC236}">
                <a16:creationId xmlns:a16="http://schemas.microsoft.com/office/drawing/2014/main" id="{17D7E71F-9C29-5BDC-A85E-433C2DC2A37C}"/>
              </a:ext>
            </a:extLst>
          </p:cNvPr>
          <p:cNvCxnSpPr>
            <a:cxnSpLocks/>
          </p:cNvCxnSpPr>
          <p:nvPr/>
        </p:nvCxnSpPr>
        <p:spPr>
          <a:xfrm rot="5400000">
            <a:off x="7060782" y="2152838"/>
            <a:ext cx="450008" cy="402342"/>
          </a:xfrm>
          <a:prstGeom prst="curvedConnector3">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EB92E52-A8D3-653D-A3B5-D6E2A4D1E956}"/>
              </a:ext>
            </a:extLst>
          </p:cNvPr>
          <p:cNvSpPr txBox="1"/>
          <p:nvPr/>
        </p:nvSpPr>
        <p:spPr>
          <a:xfrm>
            <a:off x="6111050" y="2611412"/>
            <a:ext cx="2074784" cy="507831"/>
          </a:xfrm>
          <a:prstGeom prst="rect">
            <a:avLst/>
          </a:prstGeom>
          <a:noFill/>
        </p:spPr>
        <p:txBody>
          <a:bodyPr wrap="square" rtlCol="0">
            <a:spAutoFit/>
          </a:bodyPr>
          <a:lstStyle/>
          <a:p>
            <a:r>
              <a:rPr lang="en-GB" dirty="0"/>
              <a:t>Method that invokes other </a:t>
            </a:r>
            <a:br>
              <a:rPr lang="en-GB" dirty="0"/>
            </a:br>
            <a:r>
              <a:rPr lang="en-GB" dirty="0" err="1"/>
              <a:t>PyCOMPSs</a:t>
            </a:r>
            <a:r>
              <a:rPr lang="en-GB" dirty="0"/>
              <a:t> tasks inside</a:t>
            </a:r>
          </a:p>
        </p:txBody>
      </p:sp>
    </p:spTree>
    <p:extLst>
      <p:ext uri="{BB962C8B-B14F-4D97-AF65-F5344CB8AC3E}">
        <p14:creationId xmlns:p14="http://schemas.microsoft.com/office/powerpoint/2010/main" val="1464613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704F85-E837-E54D-8EB3-D5E373BF1FDD}"/>
              </a:ext>
            </a:extLst>
          </p:cNvPr>
          <p:cNvSpPr>
            <a:spLocks noGrp="1"/>
          </p:cNvSpPr>
          <p:nvPr>
            <p:ph type="title"/>
          </p:nvPr>
        </p:nvSpPr>
        <p:spPr/>
        <p:txBody>
          <a:bodyPr/>
          <a:lstStyle/>
          <a:p>
            <a:r>
              <a:rPr lang="es-ES" dirty="0"/>
              <a:t>Agenda</a:t>
            </a:r>
          </a:p>
        </p:txBody>
      </p:sp>
      <p:graphicFrame>
        <p:nvGraphicFramePr>
          <p:cNvPr id="7" name="Table 7">
            <a:extLst>
              <a:ext uri="{FF2B5EF4-FFF2-40B4-BE49-F238E27FC236}">
                <a16:creationId xmlns:a16="http://schemas.microsoft.com/office/drawing/2014/main" id="{34DD0333-2597-9254-2F5A-CBF29AAB6B54}"/>
              </a:ext>
            </a:extLst>
          </p:cNvPr>
          <p:cNvGraphicFramePr>
            <a:graphicFrameLocks noGrp="1"/>
          </p:cNvGraphicFramePr>
          <p:nvPr>
            <p:extLst>
              <p:ext uri="{D42A27DB-BD31-4B8C-83A1-F6EECF244321}">
                <p14:modId xmlns:p14="http://schemas.microsoft.com/office/powerpoint/2010/main" val="184550070"/>
              </p:ext>
            </p:extLst>
          </p:nvPr>
        </p:nvGraphicFramePr>
        <p:xfrm>
          <a:off x="762487" y="753047"/>
          <a:ext cx="7890625" cy="3389016"/>
        </p:xfrm>
        <a:graphic>
          <a:graphicData uri="http://schemas.openxmlformats.org/drawingml/2006/table">
            <a:tbl>
              <a:tblPr bandRow="1">
                <a:tableStyleId>{5C22544A-7EE6-4342-B048-85BDC9FD1C3A}</a:tableStyleId>
              </a:tblPr>
              <a:tblGrid>
                <a:gridCol w="1416552">
                  <a:extLst>
                    <a:ext uri="{9D8B030D-6E8A-4147-A177-3AD203B41FA5}">
                      <a16:colId xmlns:a16="http://schemas.microsoft.com/office/drawing/2014/main" val="3544026329"/>
                    </a:ext>
                  </a:extLst>
                </a:gridCol>
                <a:gridCol w="4905155">
                  <a:extLst>
                    <a:ext uri="{9D8B030D-6E8A-4147-A177-3AD203B41FA5}">
                      <a16:colId xmlns:a16="http://schemas.microsoft.com/office/drawing/2014/main" val="2626189043"/>
                    </a:ext>
                  </a:extLst>
                </a:gridCol>
                <a:gridCol w="1568918">
                  <a:extLst>
                    <a:ext uri="{9D8B030D-6E8A-4147-A177-3AD203B41FA5}">
                      <a16:colId xmlns:a16="http://schemas.microsoft.com/office/drawing/2014/main" val="1601961967"/>
                    </a:ext>
                  </a:extLst>
                </a:gridCol>
              </a:tblGrid>
              <a:tr h="286248">
                <a:tc>
                  <a:txBody>
                    <a:bodyPr/>
                    <a:lstStyle/>
                    <a:p>
                      <a:pPr algn="ctr"/>
                      <a:r>
                        <a:rPr lang="en-GB" dirty="0"/>
                        <a:t>9:00 – 9:15</a:t>
                      </a:r>
                    </a:p>
                  </a:txBody>
                  <a:tcPr/>
                </a:tc>
                <a:tc>
                  <a:txBody>
                    <a:bodyPr/>
                    <a:lstStyle/>
                    <a:p>
                      <a:r>
                        <a:rPr lang="en-GB" sz="1200" b="0" dirty="0">
                          <a:effectLst/>
                          <a:latin typeface="Helvetica" pitchFamily="2" charset="0"/>
                        </a:rPr>
                        <a:t>Overview of eFlows4HPC project and tutorial agenda</a:t>
                      </a:r>
                    </a:p>
                  </a:txBody>
                  <a:tcPr/>
                </a:tc>
                <a:tc>
                  <a:txBody>
                    <a:bodyPr/>
                    <a:lstStyle/>
                    <a:p>
                      <a:r>
                        <a:rPr lang="en-GB" dirty="0"/>
                        <a:t>Rosa M </a:t>
                      </a:r>
                      <a:r>
                        <a:rPr lang="en-GB" dirty="0" err="1"/>
                        <a:t>Badia</a:t>
                      </a:r>
                      <a:r>
                        <a:rPr lang="en-GB" dirty="0"/>
                        <a:t> (BSC)</a:t>
                      </a:r>
                    </a:p>
                  </a:txBody>
                  <a:tcPr/>
                </a:tc>
                <a:extLst>
                  <a:ext uri="{0D108BD9-81ED-4DB2-BD59-A6C34878D82A}">
                    <a16:rowId xmlns:a16="http://schemas.microsoft.com/office/drawing/2014/main" val="319602864"/>
                  </a:ext>
                </a:extLst>
              </a:tr>
              <a:tr h="286248">
                <a:tc>
                  <a:txBody>
                    <a:bodyPr/>
                    <a:lstStyle/>
                    <a:p>
                      <a:pPr algn="ctr"/>
                      <a:r>
                        <a:rPr lang="en-GB" dirty="0"/>
                        <a:t>9:15 - 9:35 </a:t>
                      </a:r>
                    </a:p>
                  </a:txBody>
                  <a:tcPr/>
                </a:tc>
                <a:tc>
                  <a:txBody>
                    <a:bodyPr/>
                    <a:lstStyle/>
                    <a:p>
                      <a:r>
                        <a:rPr lang="en-GB" dirty="0"/>
                        <a:t>Part 1.1: Integrating different computations in </a:t>
                      </a:r>
                      <a:r>
                        <a:rPr lang="en-GB" dirty="0" err="1"/>
                        <a:t>PyCOMPSs</a:t>
                      </a:r>
                      <a:endParaRPr lang="en-GB" dirty="0"/>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Rosa M </a:t>
                      </a:r>
                      <a:r>
                        <a:rPr lang="en-GB" dirty="0" err="1"/>
                        <a:t>Badia</a:t>
                      </a:r>
                      <a:r>
                        <a:rPr lang="en-GB" dirty="0"/>
                        <a:t> (BSC)</a:t>
                      </a:r>
                    </a:p>
                  </a:txBody>
                  <a:tcPr/>
                </a:tc>
                <a:extLst>
                  <a:ext uri="{0D108BD9-81ED-4DB2-BD59-A6C34878D82A}">
                    <a16:rowId xmlns:a16="http://schemas.microsoft.com/office/drawing/2014/main" val="2361539436"/>
                  </a:ext>
                </a:extLst>
              </a:tr>
              <a:tr h="286248">
                <a:tc>
                  <a:txBody>
                    <a:bodyPr/>
                    <a:lstStyle/>
                    <a:p>
                      <a:pPr algn="ctr"/>
                      <a:r>
                        <a:rPr lang="en-GB" dirty="0"/>
                        <a:t>9:35 – 10:05 </a:t>
                      </a:r>
                    </a:p>
                  </a:txBody>
                  <a:tcPr/>
                </a:tc>
                <a:tc>
                  <a:txBody>
                    <a:bodyPr/>
                    <a:lstStyle/>
                    <a:p>
                      <a:r>
                        <a:rPr lang="en-GB" sz="1350" kern="1200" dirty="0">
                          <a:solidFill>
                            <a:schemeClr val="dk1"/>
                          </a:solidFill>
                          <a:effectLst/>
                          <a:latin typeface="+mn-lt"/>
                          <a:ea typeface="+mn-ea"/>
                          <a:cs typeface="+mn-cs"/>
                        </a:rPr>
                        <a:t>Part 1.2: HPC ready container images </a:t>
                      </a:r>
                    </a:p>
                  </a:txBody>
                  <a:tcPr/>
                </a:tc>
                <a:tc>
                  <a:txBody>
                    <a:bodyPr/>
                    <a:lstStyle/>
                    <a:p>
                      <a:r>
                        <a:rPr lang="en-GB" dirty="0"/>
                        <a:t>Jorge </a:t>
                      </a:r>
                      <a:r>
                        <a:rPr lang="en-GB" dirty="0" err="1"/>
                        <a:t>Ejarque</a:t>
                      </a:r>
                      <a:r>
                        <a:rPr lang="en-GB" dirty="0"/>
                        <a:t> (BSC) </a:t>
                      </a:r>
                    </a:p>
                  </a:txBody>
                  <a:tcPr/>
                </a:tc>
                <a:extLst>
                  <a:ext uri="{0D108BD9-81ED-4DB2-BD59-A6C34878D82A}">
                    <a16:rowId xmlns:a16="http://schemas.microsoft.com/office/drawing/2014/main" val="825025442"/>
                  </a:ext>
                </a:extLst>
              </a:tr>
              <a:tr h="286248">
                <a:tc>
                  <a:txBody>
                    <a:bodyPr/>
                    <a:lstStyle/>
                    <a:p>
                      <a:pPr algn="ctr"/>
                      <a:r>
                        <a:rPr lang="en-GB" dirty="0"/>
                        <a:t>10:05 - 10:35</a:t>
                      </a:r>
                    </a:p>
                  </a:txBody>
                  <a:tcPr/>
                </a:tc>
                <a:tc>
                  <a:txBody>
                    <a:bodyPr/>
                    <a:lstStyle/>
                    <a:p>
                      <a:r>
                        <a:rPr lang="en-GB" dirty="0"/>
                        <a:t>Part 1.3: Data Pipelines and Data Logistics Service (DLS)</a:t>
                      </a:r>
                    </a:p>
                  </a:txBody>
                  <a:tcPr/>
                </a:tc>
                <a:tc>
                  <a:txBody>
                    <a:bodyPr/>
                    <a:lstStyle/>
                    <a:p>
                      <a:r>
                        <a:rPr lang="en-GB" dirty="0" err="1"/>
                        <a:t>Jedrzej</a:t>
                      </a:r>
                      <a:r>
                        <a:rPr lang="en-GB" dirty="0"/>
                        <a:t> Rybicki (JSC)</a:t>
                      </a:r>
                    </a:p>
                  </a:txBody>
                  <a:tcPr/>
                </a:tc>
                <a:extLst>
                  <a:ext uri="{0D108BD9-81ED-4DB2-BD59-A6C34878D82A}">
                    <a16:rowId xmlns:a16="http://schemas.microsoft.com/office/drawing/2014/main" val="449755678"/>
                  </a:ext>
                </a:extLst>
              </a:tr>
              <a:tr h="286248">
                <a:tc>
                  <a:txBody>
                    <a:bodyPr/>
                    <a:lstStyle/>
                    <a:p>
                      <a:pPr algn="ctr"/>
                      <a:r>
                        <a:rPr lang="en-GB" dirty="0"/>
                        <a:t>10:35 - 10:55</a:t>
                      </a:r>
                    </a:p>
                  </a:txBody>
                  <a:tcPr/>
                </a:tc>
                <a:tc>
                  <a:txBody>
                    <a:bodyPr/>
                    <a:lstStyle/>
                    <a:p>
                      <a:r>
                        <a:rPr lang="en-GB" dirty="0"/>
                        <a:t>Part 1.4: TOSCA Orchestration and </a:t>
                      </a:r>
                      <a:r>
                        <a:rPr lang="en-GB" dirty="0" err="1"/>
                        <a:t>HPCWaaS</a:t>
                      </a:r>
                      <a:endParaRPr lang="en-GB" dirty="0"/>
                    </a:p>
                  </a:txBody>
                  <a:tcPr/>
                </a:tc>
                <a:tc>
                  <a:txBody>
                    <a:bodyPr/>
                    <a:lstStyle/>
                    <a:p>
                      <a:r>
                        <a:rPr lang="en-GB" dirty="0"/>
                        <a:t>Jorge </a:t>
                      </a:r>
                      <a:r>
                        <a:rPr lang="en-GB" dirty="0" err="1"/>
                        <a:t>Ejarque</a:t>
                      </a:r>
                      <a:r>
                        <a:rPr lang="en-GB" dirty="0"/>
                        <a:t> (BSC) </a:t>
                      </a:r>
                    </a:p>
                  </a:txBody>
                  <a:tcPr/>
                </a:tc>
                <a:extLst>
                  <a:ext uri="{0D108BD9-81ED-4DB2-BD59-A6C34878D82A}">
                    <a16:rowId xmlns:a16="http://schemas.microsoft.com/office/drawing/2014/main" val="1525918136"/>
                  </a:ext>
                </a:extLst>
              </a:tr>
              <a:tr h="286248">
                <a:tc>
                  <a:txBody>
                    <a:bodyPr/>
                    <a:lstStyle/>
                    <a:p>
                      <a:pPr algn="ctr"/>
                      <a:r>
                        <a:rPr lang="en-GB" dirty="0"/>
                        <a:t>10:55 – </a:t>
                      </a:r>
                      <a:r>
                        <a:rPr lang="en-GB" sz="1350" kern="1200" dirty="0">
                          <a:solidFill>
                            <a:schemeClr val="dk1"/>
                          </a:solidFill>
                          <a:effectLst/>
                          <a:latin typeface="+mn-lt"/>
                          <a:ea typeface="+mn-ea"/>
                          <a:cs typeface="+mn-cs"/>
                        </a:rPr>
                        <a:t>11:00 </a:t>
                      </a:r>
                      <a:endParaRPr lang="en-GB" dirty="0"/>
                    </a:p>
                  </a:txBody>
                  <a:tcPr/>
                </a:tc>
                <a:tc>
                  <a:txBody>
                    <a:bodyPr/>
                    <a:lstStyle/>
                    <a:p>
                      <a:r>
                        <a:rPr lang="en-GB" sz="1350" kern="1200" dirty="0">
                          <a:solidFill>
                            <a:schemeClr val="dk1"/>
                          </a:solidFill>
                          <a:effectLst/>
                          <a:latin typeface="+mn-lt"/>
                          <a:ea typeface="+mn-ea"/>
                          <a:cs typeface="+mn-cs"/>
                        </a:rPr>
                        <a:t>Conclusion of part 1</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Rosa M </a:t>
                      </a:r>
                      <a:r>
                        <a:rPr lang="en-GB" dirty="0" err="1"/>
                        <a:t>Badia</a:t>
                      </a:r>
                      <a:r>
                        <a:rPr lang="en-GB" dirty="0"/>
                        <a:t> (BSC)</a:t>
                      </a:r>
                    </a:p>
                  </a:txBody>
                  <a:tcPr/>
                </a:tc>
                <a:extLst>
                  <a:ext uri="{0D108BD9-81ED-4DB2-BD59-A6C34878D82A}">
                    <a16:rowId xmlns:a16="http://schemas.microsoft.com/office/drawing/2014/main" val="2511099921"/>
                  </a:ext>
                </a:extLst>
              </a:tr>
              <a:tr h="286248">
                <a:tc>
                  <a:txBody>
                    <a:bodyPr/>
                    <a:lstStyle/>
                    <a:p>
                      <a:pPr algn="ctr"/>
                      <a:r>
                        <a:rPr lang="en-GB" dirty="0"/>
                        <a:t>11:00 - 11:30</a:t>
                      </a:r>
                    </a:p>
                  </a:txBody>
                  <a:tcPr/>
                </a:tc>
                <a:tc>
                  <a:txBody>
                    <a:bodyPr/>
                    <a:lstStyle/>
                    <a:p>
                      <a:r>
                        <a:rPr lang="en-GB" sz="1200" b="0" dirty="0">
                          <a:effectLst/>
                          <a:latin typeface="Helvetica" pitchFamily="2" charset="0"/>
                        </a:rPr>
                        <a:t>Coffee break</a:t>
                      </a:r>
                    </a:p>
                  </a:txBody>
                  <a:tcPr/>
                </a:tc>
                <a:tc>
                  <a:txBody>
                    <a:bodyPr/>
                    <a:lstStyle/>
                    <a:p>
                      <a:endParaRPr lang="en-GB" dirty="0"/>
                    </a:p>
                  </a:txBody>
                  <a:tcPr/>
                </a:tc>
                <a:extLst>
                  <a:ext uri="{0D108BD9-81ED-4DB2-BD59-A6C34878D82A}">
                    <a16:rowId xmlns:a16="http://schemas.microsoft.com/office/drawing/2014/main" val="807574998"/>
                  </a:ext>
                </a:extLst>
              </a:tr>
              <a:tr h="286248">
                <a:tc>
                  <a:txBody>
                    <a:bodyPr/>
                    <a:lstStyle/>
                    <a:p>
                      <a:pPr algn="ctr"/>
                      <a:r>
                        <a:rPr lang="en-GB" dirty="0"/>
                        <a:t>11:30 - 12:05</a:t>
                      </a:r>
                    </a:p>
                  </a:txBody>
                  <a:tcPr/>
                </a:tc>
                <a:tc>
                  <a:txBody>
                    <a:bodyPr/>
                    <a:lstStyle/>
                    <a:p>
                      <a:r>
                        <a:rPr lang="en-GB" sz="1200" b="0" dirty="0">
                          <a:effectLst/>
                          <a:latin typeface="Helvetica" pitchFamily="2" charset="0"/>
                        </a:rPr>
                        <a:t>Part 2.1: Hands-on session: How to build HPC Ready containers</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a:t>Jorge </a:t>
                      </a:r>
                      <a:r>
                        <a:rPr lang="en-GB" dirty="0" err="1"/>
                        <a:t>Ejarque</a:t>
                      </a:r>
                      <a:r>
                        <a:rPr lang="en-GB" dirty="0"/>
                        <a:t> (BSC) </a:t>
                      </a:r>
                    </a:p>
                  </a:txBody>
                  <a:tcPr/>
                </a:tc>
                <a:extLst>
                  <a:ext uri="{0D108BD9-81ED-4DB2-BD59-A6C34878D82A}">
                    <a16:rowId xmlns:a16="http://schemas.microsoft.com/office/drawing/2014/main" val="3715572211"/>
                  </a:ext>
                </a:extLst>
              </a:tr>
              <a:tr h="286248">
                <a:tc>
                  <a:txBody>
                    <a:bodyPr/>
                    <a:lstStyle/>
                    <a:p>
                      <a:pPr algn="ctr"/>
                      <a:r>
                        <a:rPr lang="en-GB" sz="1350" kern="1200" dirty="0">
                          <a:solidFill>
                            <a:schemeClr val="dk1"/>
                          </a:solidFill>
                          <a:latin typeface="+mn-lt"/>
                          <a:ea typeface="+mn-ea"/>
                          <a:cs typeface="+mn-cs"/>
                        </a:rPr>
                        <a:t>12:05 - 12:30</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200" b="0" dirty="0">
                          <a:effectLst/>
                          <a:latin typeface="Helvetica" pitchFamily="2" charset="0"/>
                        </a:rPr>
                        <a:t>Part 2.2: Hands-on session: How to move data with the DLS  </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dirty="0" err="1"/>
                        <a:t>Jedrzej</a:t>
                      </a:r>
                      <a:r>
                        <a:rPr lang="en-GB" dirty="0"/>
                        <a:t> Rybicki (JSC)</a:t>
                      </a:r>
                    </a:p>
                  </a:txBody>
                  <a:tcPr/>
                </a:tc>
                <a:extLst>
                  <a:ext uri="{0D108BD9-81ED-4DB2-BD59-A6C34878D82A}">
                    <a16:rowId xmlns:a16="http://schemas.microsoft.com/office/drawing/2014/main" val="2371605001"/>
                  </a:ext>
                </a:extLst>
              </a:tr>
              <a:tr h="357198">
                <a:tc>
                  <a:txBody>
                    <a:bodyPr/>
                    <a:lstStyle/>
                    <a:p>
                      <a:pPr algn="ctr"/>
                      <a:r>
                        <a:rPr lang="en-GB" sz="1350" kern="1200" dirty="0">
                          <a:solidFill>
                            <a:schemeClr val="dk1"/>
                          </a:solidFill>
                          <a:latin typeface="+mn-lt"/>
                          <a:ea typeface="+mn-ea"/>
                          <a:cs typeface="+mn-cs"/>
                        </a:rPr>
                        <a:t>12:30 - 12:45</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200" b="0" dirty="0">
                          <a:effectLst/>
                          <a:latin typeface="Helvetica" pitchFamily="2" charset="0"/>
                        </a:rPr>
                        <a:t>Part 2.3: Video demonstrating deployment with Allien4Cloud </a:t>
                      </a:r>
                    </a:p>
                  </a:txBody>
                  <a:tcPr/>
                </a:tc>
                <a:tc>
                  <a:txBody>
                    <a:bodyPr/>
                    <a:lstStyle/>
                    <a:p>
                      <a:endParaRPr lang="en-GB" dirty="0"/>
                    </a:p>
                  </a:txBody>
                  <a:tcPr/>
                </a:tc>
                <a:extLst>
                  <a:ext uri="{0D108BD9-81ED-4DB2-BD59-A6C34878D82A}">
                    <a16:rowId xmlns:a16="http://schemas.microsoft.com/office/drawing/2014/main" val="1479197672"/>
                  </a:ext>
                </a:extLst>
              </a:tr>
              <a:tr h="357198">
                <a:tc>
                  <a:txBody>
                    <a:bodyPr/>
                    <a:lstStyle/>
                    <a:p>
                      <a:pPr algn="ctr"/>
                      <a:r>
                        <a:rPr lang="en-GB" sz="1350" kern="1200" dirty="0">
                          <a:solidFill>
                            <a:schemeClr val="dk1"/>
                          </a:solidFill>
                          <a:latin typeface="+mn-lt"/>
                          <a:ea typeface="+mn-ea"/>
                          <a:cs typeface="+mn-cs"/>
                        </a:rPr>
                        <a:t>12:45 - 13:00</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200" b="0" dirty="0">
                          <a:effectLst/>
                          <a:latin typeface="Helvetica" pitchFamily="2" charset="0"/>
                        </a:rPr>
                        <a:t>Tutorial conclusions  </a:t>
                      </a:r>
                    </a:p>
                  </a:txBody>
                  <a:tcPr/>
                </a:tc>
                <a:tc>
                  <a:txBody>
                    <a:bodyPr/>
                    <a:lstStyle/>
                    <a:p>
                      <a:r>
                        <a:rPr lang="en-GB" dirty="0"/>
                        <a:t>all presenters</a:t>
                      </a:r>
                    </a:p>
                  </a:txBody>
                  <a:tcPr/>
                </a:tc>
                <a:extLst>
                  <a:ext uri="{0D108BD9-81ED-4DB2-BD59-A6C34878D82A}">
                    <a16:rowId xmlns:a16="http://schemas.microsoft.com/office/drawing/2014/main" val="928246205"/>
                  </a:ext>
                </a:extLst>
              </a:tr>
            </a:tbl>
          </a:graphicData>
        </a:graphic>
      </p:graphicFrame>
    </p:spTree>
    <p:extLst>
      <p:ext uri="{BB962C8B-B14F-4D97-AF65-F5344CB8AC3E}">
        <p14:creationId xmlns:p14="http://schemas.microsoft.com/office/powerpoint/2010/main" val="27809386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8562A17-0B86-E344-833E-91CC5FE1750D}"/>
              </a:ext>
            </a:extLst>
          </p:cNvPr>
          <p:cNvSpPr/>
          <p:nvPr/>
        </p:nvSpPr>
        <p:spPr>
          <a:xfrm>
            <a:off x="4327287" y="927013"/>
            <a:ext cx="6515256" cy="2631490"/>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100" b="1" noProof="1">
                <a:solidFill>
                  <a:srgbClr val="000000"/>
                </a:solidFill>
                <a:latin typeface="Courier" charset="0"/>
                <a:ea typeface="Courier" charset="0"/>
                <a:cs typeface="Courier" charset="0"/>
              </a:rPr>
              <a:t>import dislib as ds</a:t>
            </a:r>
          </a:p>
          <a:p>
            <a:endParaRPr lang="en-US" sz="1100" noProof="1">
              <a:solidFill>
                <a:srgbClr val="000000"/>
              </a:solidFill>
              <a:latin typeface="Courier" charset="0"/>
              <a:ea typeface="Courier" charset="0"/>
              <a:cs typeface="Courier" charset="0"/>
            </a:endParaRPr>
          </a:p>
          <a:p>
            <a:r>
              <a:rPr lang="en-US" sz="1100" b="1" dirty="0">
                <a:solidFill>
                  <a:srgbClr val="000000"/>
                </a:solidFill>
                <a:latin typeface="Courier" charset="0"/>
                <a:cs typeface="Courier" charset="0"/>
                <a:sym typeface="Arial"/>
              </a:rPr>
              <a:t>@dt("blocks", </a:t>
            </a:r>
            <a:r>
              <a:rPr lang="en-US" sz="1100" b="1" dirty="0" err="1">
                <a:solidFill>
                  <a:srgbClr val="000000"/>
                </a:solidFill>
                <a:latin typeface="Courier" charset="0"/>
                <a:cs typeface="Courier" charset="0"/>
                <a:sym typeface="Arial"/>
              </a:rPr>
              <a:t>load_blocks_rechunk</a:t>
            </a:r>
            <a:r>
              <a:rPr lang="en-US" sz="1100" b="1" dirty="0">
                <a:solidFill>
                  <a:srgbClr val="000000"/>
                </a:solidFill>
                <a:latin typeface="Courier" charset="0"/>
                <a:cs typeface="Courier" charset="0"/>
                <a:sym typeface="Arial"/>
              </a:rPr>
              <a:t>, shape=</a:t>
            </a:r>
            <a:r>
              <a:rPr lang="en-US" sz="1100" b="1" dirty="0" err="1">
                <a:solidFill>
                  <a:srgbClr val="000000"/>
                </a:solidFill>
                <a:latin typeface="Courier" charset="0"/>
                <a:cs typeface="Courier" charset="0"/>
                <a:sym typeface="Arial"/>
              </a:rPr>
              <a:t>expected_shape</a:t>
            </a:r>
            <a:r>
              <a:rPr lang="en-US" sz="1100" b="1" dirty="0">
                <a:solidFill>
                  <a:srgbClr val="000000"/>
                </a:solidFill>
                <a:latin typeface="Courier" charset="0"/>
                <a:cs typeface="Courier" charset="0"/>
                <a:sym typeface="Arial"/>
              </a:rPr>
              <a:t>, </a:t>
            </a:r>
            <a:r>
              <a:rPr lang="en-US" sz="1100" b="1" dirty="0" err="1">
                <a:solidFill>
                  <a:srgbClr val="000000"/>
                </a:solidFill>
                <a:latin typeface="Courier" charset="0"/>
                <a:cs typeface="Courier" charset="0"/>
                <a:sym typeface="Arial"/>
              </a:rPr>
              <a:t>block_size</a:t>
            </a:r>
            <a:r>
              <a:rPr lang="en-US" sz="1100" b="1" dirty="0">
                <a:solidFill>
                  <a:srgbClr val="000000"/>
                </a:solidFill>
                <a:latin typeface="Courier" charset="0"/>
                <a:cs typeface="Courier" charset="0"/>
                <a:sym typeface="Arial"/>
              </a:rPr>
              <a:t>=</a:t>
            </a:r>
            <a:r>
              <a:rPr lang="en-US" sz="1100" b="1" dirty="0" err="1">
                <a:solidFill>
                  <a:srgbClr val="000000"/>
                </a:solidFill>
                <a:latin typeface="Courier" charset="0"/>
                <a:cs typeface="Courier" charset="0"/>
                <a:sym typeface="Arial"/>
              </a:rPr>
              <a:t>simulation_block_size,new_block_size</a:t>
            </a:r>
            <a:r>
              <a:rPr lang="en-US" sz="1100" b="1" dirty="0">
                <a:solidFill>
                  <a:srgbClr val="000000"/>
                </a:solidFill>
                <a:latin typeface="Courier" charset="0"/>
                <a:cs typeface="Courier" charset="0"/>
                <a:sym typeface="Arial"/>
              </a:rPr>
              <a:t>=</a:t>
            </a:r>
            <a:r>
              <a:rPr lang="en-US" sz="1100" b="1" dirty="0" err="1">
                <a:solidFill>
                  <a:srgbClr val="000000"/>
                </a:solidFill>
                <a:latin typeface="Courier" charset="0"/>
                <a:cs typeface="Courier" charset="0"/>
                <a:sym typeface="Arial"/>
              </a:rPr>
              <a:t>desired_block_size</a:t>
            </a:r>
            <a:r>
              <a:rPr lang="en-US" sz="1100" b="1" dirty="0">
                <a:solidFill>
                  <a:srgbClr val="000000"/>
                </a:solidFill>
                <a:latin typeface="Courier" charset="0"/>
                <a:cs typeface="Courier" charset="0"/>
                <a:sym typeface="Arial"/>
              </a:rPr>
              <a:t>, </a:t>
            </a:r>
            <a:r>
              <a:rPr lang="en-US" sz="1100" b="1" dirty="0" err="1">
                <a:solidFill>
                  <a:srgbClr val="000000"/>
                </a:solidFill>
                <a:latin typeface="Courier" charset="0"/>
                <a:cs typeface="Courier" charset="0"/>
                <a:sym typeface="Arial"/>
              </a:rPr>
              <a:t>is_workflow</a:t>
            </a:r>
            <a:r>
              <a:rPr lang="en-US" sz="1100" b="1" dirty="0">
                <a:solidFill>
                  <a:srgbClr val="000000"/>
                </a:solidFill>
                <a:latin typeface="Courier" charset="0"/>
                <a:cs typeface="Courier" charset="0"/>
                <a:sym typeface="Arial"/>
              </a:rPr>
              <a:t>=True)</a:t>
            </a:r>
          </a:p>
          <a:p>
            <a:r>
              <a:rPr lang="en-US" sz="1100" b="1" dirty="0">
                <a:solidFill>
                  <a:srgbClr val="000000"/>
                </a:solidFill>
                <a:latin typeface="Courier" charset="0"/>
                <a:cs typeface="Courier" charset="0"/>
                <a:sym typeface="Arial"/>
              </a:rPr>
              <a:t>@software(</a:t>
            </a:r>
            <a:r>
              <a:rPr lang="en-US" sz="1100" b="1" dirty="0" err="1">
                <a:solidFill>
                  <a:srgbClr val="000000"/>
                </a:solidFill>
                <a:latin typeface="Courier" charset="0"/>
                <a:cs typeface="Courier" charset="0"/>
                <a:sym typeface="Arial"/>
              </a:rPr>
              <a:t>config_file</a:t>
            </a:r>
            <a:r>
              <a:rPr lang="en-US" sz="1100" b="1" dirty="0">
                <a:solidFill>
                  <a:srgbClr val="000000"/>
                </a:solidFill>
                <a:latin typeface="Courier" charset="0"/>
                <a:cs typeface="Courier" charset="0"/>
                <a:sym typeface="Arial"/>
              </a:rPr>
              <a:t> = SW_CATALOG + "/</a:t>
            </a:r>
            <a:r>
              <a:rPr lang="en-US" sz="1100" b="1" dirty="0" err="1">
                <a:solidFill>
                  <a:srgbClr val="000000"/>
                </a:solidFill>
                <a:latin typeface="Courier" charset="0"/>
                <a:cs typeface="Courier" charset="0"/>
                <a:sym typeface="Arial"/>
              </a:rPr>
              <a:t>dislib</a:t>
            </a:r>
            <a:r>
              <a:rPr lang="en-US" sz="1100" b="1" dirty="0">
                <a:solidFill>
                  <a:srgbClr val="000000"/>
                </a:solidFill>
                <a:latin typeface="Courier" charset="0"/>
                <a:cs typeface="Courier" charset="0"/>
                <a:sym typeface="Arial"/>
              </a:rPr>
              <a:t>/</a:t>
            </a:r>
            <a:r>
              <a:rPr lang="en-US" sz="1100" b="1" dirty="0" err="1">
                <a:solidFill>
                  <a:srgbClr val="000000"/>
                </a:solidFill>
                <a:latin typeface="Courier" charset="0"/>
                <a:cs typeface="Courier" charset="0"/>
                <a:sym typeface="Arial"/>
              </a:rPr>
              <a:t>dislib.json</a:t>
            </a:r>
            <a:r>
              <a:rPr lang="en-US" sz="1100" b="1" dirty="0">
                <a:solidFill>
                  <a:srgbClr val="000000"/>
                </a:solidFill>
                <a:latin typeface="Courier" charset="0"/>
                <a:cs typeface="Courier" charset="0"/>
                <a:sym typeface="Arial"/>
              </a:rPr>
              <a:t>")</a:t>
            </a:r>
          </a:p>
          <a:p>
            <a:r>
              <a:rPr lang="en-US" sz="1100" noProof="1">
                <a:solidFill>
                  <a:srgbClr val="000000"/>
                </a:solidFill>
                <a:latin typeface="Courier" charset="0"/>
                <a:ea typeface="Courier" charset="0"/>
                <a:cs typeface="Courier" charset="0"/>
              </a:rPr>
              <a:t>def </a:t>
            </a:r>
            <a:r>
              <a:rPr lang="en-US" sz="1100" b="1" noProof="1">
                <a:solidFill>
                  <a:srgbClr val="000000"/>
                </a:solidFill>
                <a:latin typeface="Courier" charset="0"/>
                <a:ea typeface="Courier" charset="0"/>
                <a:cs typeface="Courier" charset="0"/>
              </a:rPr>
              <a:t>rsvd</a:t>
            </a:r>
            <a:r>
              <a:rPr lang="en-US" sz="1100" noProof="1">
                <a:solidFill>
                  <a:srgbClr val="000000"/>
                </a:solidFill>
                <a:latin typeface="Courier" charset="0"/>
                <a:ea typeface="Courier" charset="0"/>
                <a:cs typeface="Courier" charset="0"/>
              </a:rPr>
              <a:t>(blocks, desired_rank):</a:t>
            </a:r>
          </a:p>
          <a:p>
            <a:r>
              <a:rPr lang="en-US" sz="1100" noProof="1">
                <a:solidFill>
                  <a:srgbClr val="000000"/>
                </a:solidFill>
                <a:latin typeface="Courier" charset="0"/>
                <a:ea typeface="Courier" charset="0"/>
                <a:cs typeface="Courier" charset="0"/>
              </a:rPr>
              <a:t>    k = desired_rank</a:t>
            </a:r>
          </a:p>
          <a:p>
            <a:r>
              <a:rPr lang="en-US" sz="1100" noProof="1">
                <a:solidFill>
                  <a:srgbClr val="000000"/>
                </a:solidFill>
                <a:latin typeface="Courier" charset="0"/>
                <a:ea typeface="Courier" charset="0"/>
                <a:cs typeface="Courier" charset="0"/>
              </a:rPr>
              <a:t>    ...</a:t>
            </a:r>
          </a:p>
          <a:p>
            <a:r>
              <a:rPr lang="en-US" sz="1100" noProof="1">
                <a:solidFill>
                  <a:srgbClr val="000000"/>
                </a:solidFill>
                <a:latin typeface="Courier" charset="0"/>
                <a:ea typeface="Courier" charset="0"/>
                <a:cs typeface="Courier" charset="0"/>
              </a:rPr>
              <a:t>    Y = A @ Omega</a:t>
            </a:r>
          </a:p>
          <a:p>
            <a:r>
              <a:rPr lang="en-US" sz="1100" noProof="1">
                <a:solidFill>
                  <a:srgbClr val="000000"/>
                </a:solidFill>
                <a:latin typeface="Courier" charset="0"/>
                <a:ea typeface="Courier" charset="0"/>
                <a:cs typeface="Courier" charset="0"/>
              </a:rPr>
              <a:t>    Q,R = my_qr(Y._blocks)</a:t>
            </a:r>
          </a:p>
          <a:p>
            <a:r>
              <a:rPr lang="en-US" sz="1100" noProof="1">
                <a:solidFill>
                  <a:srgbClr val="000000"/>
                </a:solidFill>
                <a:latin typeface="Courier" charset="0"/>
                <a:ea typeface="Courier" charset="0"/>
                <a:cs typeface="Courier" charset="0"/>
              </a:rPr>
              <a:t>    Q=load_blocks_rechunk([Q], ...)</a:t>
            </a:r>
          </a:p>
          <a:p>
            <a:r>
              <a:rPr lang="en-US" sz="1100" noProof="1">
                <a:solidFill>
                  <a:srgbClr val="000000"/>
                </a:solidFill>
                <a:latin typeface="Courier" charset="0"/>
                <a:ea typeface="Courier" charset="0"/>
                <a:cs typeface="Courier" charset="0"/>
              </a:rPr>
              <a:t>    ...</a:t>
            </a:r>
          </a:p>
          <a:p>
            <a:r>
              <a:rPr lang="en-US" sz="1100" noProof="1">
                <a:solidFill>
                  <a:srgbClr val="000000"/>
                </a:solidFill>
                <a:latin typeface="Courier" charset="0"/>
                <a:ea typeface="Courier" charset="0"/>
                <a:cs typeface="Courier" charset="0"/>
              </a:rPr>
              <a:t>    B = Q.T @ A</a:t>
            </a:r>
          </a:p>
          <a:p>
            <a:r>
              <a:rPr lang="en-US" sz="1100" noProof="1">
                <a:solidFill>
                  <a:srgbClr val="000000"/>
                </a:solidFill>
                <a:latin typeface="Courier" charset="0"/>
                <a:ea typeface="Courier" charset="0"/>
                <a:cs typeface="Courier" charset="0"/>
              </a:rPr>
              <a:t>    ...</a:t>
            </a:r>
          </a:p>
        </p:txBody>
      </p:sp>
      <p:sp>
        <p:nvSpPr>
          <p:cNvPr id="2" name="Title 1">
            <a:extLst>
              <a:ext uri="{FF2B5EF4-FFF2-40B4-BE49-F238E27FC236}">
                <a16:creationId xmlns:a16="http://schemas.microsoft.com/office/drawing/2014/main" id="{B019DEFD-53B1-044B-84D7-BF45C462A027}"/>
              </a:ext>
            </a:extLst>
          </p:cNvPr>
          <p:cNvSpPr>
            <a:spLocks noGrp="1"/>
          </p:cNvSpPr>
          <p:nvPr>
            <p:ph type="title"/>
          </p:nvPr>
        </p:nvSpPr>
        <p:spPr/>
        <p:txBody>
          <a:bodyPr>
            <a:normAutofit fontScale="90000"/>
          </a:bodyPr>
          <a:lstStyle/>
          <a:p>
            <a:r>
              <a:rPr lang="en-GB" dirty="0"/>
              <a:t>Pillar I: Integration of HPC and data analytics in a single workflow</a:t>
            </a:r>
          </a:p>
        </p:txBody>
      </p:sp>
      <p:sp>
        <p:nvSpPr>
          <p:cNvPr id="4" name="Rectangle 3">
            <a:extLst>
              <a:ext uri="{FF2B5EF4-FFF2-40B4-BE49-F238E27FC236}">
                <a16:creationId xmlns:a16="http://schemas.microsoft.com/office/drawing/2014/main" id="{02F527EF-6E10-B54E-972E-99D3E37C6E62}"/>
              </a:ext>
            </a:extLst>
          </p:cNvPr>
          <p:cNvSpPr/>
          <p:nvPr/>
        </p:nvSpPr>
        <p:spPr>
          <a:xfrm>
            <a:off x="901552" y="3219949"/>
            <a:ext cx="6341348" cy="1446550"/>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100" b="1" noProof="1">
                <a:solidFill>
                  <a:srgbClr val="000000"/>
                </a:solidFill>
                <a:latin typeface="Courier" charset="0"/>
              </a:rPr>
              <a:t>@software(config_file=kratos.json)</a:t>
            </a:r>
          </a:p>
          <a:p>
            <a:r>
              <a:rPr lang="en-US" sz="1100" noProof="1">
                <a:solidFill>
                  <a:srgbClr val="000000"/>
                </a:solidFill>
                <a:latin typeface="Courier" charset="0"/>
              </a:rPr>
              <a:t>def ExecuteInstance (model, parameters, Cases, instance):</a:t>
            </a:r>
          </a:p>
          <a:p>
            <a:r>
              <a:rPr lang="en-US" sz="1100" noProof="1">
                <a:solidFill>
                  <a:srgbClr val="000000"/>
                </a:solidFill>
                <a:latin typeface="Courier" charset="0"/>
              </a:rPr>
              <a:t>    ...</a:t>
            </a:r>
          </a:p>
          <a:p>
            <a:r>
              <a:rPr lang="en-US" sz="1100" noProof="1">
                <a:solidFill>
                  <a:srgbClr val="000000"/>
                </a:solidFill>
                <a:latin typeface="Courier" charset="0"/>
              </a:rPr>
              <a:t>    current_parameters = KratosMultiphysics.Parameters()</a:t>
            </a:r>
          </a:p>
          <a:p>
            <a:r>
              <a:rPr lang="en-US" sz="1100" noProof="1">
                <a:solidFill>
                  <a:srgbClr val="000000"/>
                </a:solidFill>
                <a:latin typeface="Courier" charset="0"/>
              </a:rPr>
              <a:t>    ...</a:t>
            </a:r>
          </a:p>
          <a:p>
            <a:r>
              <a:rPr lang="en-US" sz="1100" noProof="1">
                <a:solidFill>
                  <a:srgbClr val="000000"/>
                </a:solidFill>
                <a:latin typeface="Courier" charset="0"/>
              </a:rPr>
              <a:t>    simulation = GetTrainingData(current_model,current_parameters,sample)</a:t>
            </a:r>
          </a:p>
          <a:p>
            <a:r>
              <a:rPr lang="en-US" sz="1100" noProof="1">
                <a:solidFill>
                  <a:srgbClr val="000000"/>
                </a:solidFill>
                <a:latin typeface="Courier" charset="0"/>
              </a:rPr>
              <a:t>    </a:t>
            </a:r>
            <a:r>
              <a:rPr lang="en-US" sz="1100" b="1" noProof="1">
                <a:solidFill>
                  <a:srgbClr val="000000"/>
                </a:solidFill>
                <a:latin typeface="Courier" charset="0"/>
              </a:rPr>
              <a:t>simulation.Run()</a:t>
            </a:r>
          </a:p>
          <a:p>
            <a:r>
              <a:rPr lang="en-US" sz="1100" noProof="1">
                <a:solidFill>
                  <a:srgbClr val="000000"/>
                </a:solidFill>
                <a:latin typeface="Courier" charset="0"/>
              </a:rPr>
              <a:t>    return simulation.GetSnapshotsMatrix()</a:t>
            </a:r>
          </a:p>
        </p:txBody>
      </p:sp>
      <p:pic>
        <p:nvPicPr>
          <p:cNvPr id="8" name="Picture 2">
            <a:extLst>
              <a:ext uri="{FF2B5EF4-FFF2-40B4-BE49-F238E27FC236}">
                <a16:creationId xmlns:a16="http://schemas.microsoft.com/office/drawing/2014/main" id="{1F110400-E467-5C45-96C5-7A8F942F9C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179" y="955246"/>
            <a:ext cx="3425735" cy="2053920"/>
          </a:xfrm>
          <a:prstGeom prst="rect">
            <a:avLst/>
          </a:prstGeom>
          <a:noFill/>
          <a:extLst>
            <a:ext uri="{909E8E84-426E-40DD-AFC4-6F175D3DCCD1}">
              <a14:hiddenFill xmlns:a14="http://schemas.microsoft.com/office/drawing/2010/main">
                <a:solidFill>
                  <a:srgbClr val="FFFFFF"/>
                </a:solidFill>
              </a14:hiddenFill>
            </a:ext>
          </a:extLst>
        </p:spPr>
      </p:pic>
      <p:sp>
        <p:nvSpPr>
          <p:cNvPr id="9" name="Curved Right Arrow 8">
            <a:extLst>
              <a:ext uri="{FF2B5EF4-FFF2-40B4-BE49-F238E27FC236}">
                <a16:creationId xmlns:a16="http://schemas.microsoft.com/office/drawing/2014/main" id="{8FB813D3-563F-B048-BD54-7E7740366BAD}"/>
              </a:ext>
            </a:extLst>
          </p:cNvPr>
          <p:cNvSpPr/>
          <p:nvPr/>
        </p:nvSpPr>
        <p:spPr>
          <a:xfrm>
            <a:off x="181429" y="1923143"/>
            <a:ext cx="623750" cy="2264228"/>
          </a:xfrm>
          <a:prstGeom prst="curvedRightArrow">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1" name="Curved Down Arrow 10">
            <a:extLst>
              <a:ext uri="{FF2B5EF4-FFF2-40B4-BE49-F238E27FC236}">
                <a16:creationId xmlns:a16="http://schemas.microsoft.com/office/drawing/2014/main" id="{A565FB2E-AA33-3F4F-A5FF-4D5E4F8DB9A5}"/>
              </a:ext>
            </a:extLst>
          </p:cNvPr>
          <p:cNvSpPr/>
          <p:nvPr/>
        </p:nvSpPr>
        <p:spPr>
          <a:xfrm rot="21372042">
            <a:off x="2708119" y="526446"/>
            <a:ext cx="3045590" cy="434026"/>
          </a:xfrm>
          <a:prstGeom prst="curvedDownArrow">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2" name="Rectangle 11">
            <a:extLst>
              <a:ext uri="{FF2B5EF4-FFF2-40B4-BE49-F238E27FC236}">
                <a16:creationId xmlns:a16="http://schemas.microsoft.com/office/drawing/2014/main" id="{4A116A9C-577F-6B4D-B42A-C650E84F4D44}"/>
              </a:ext>
            </a:extLst>
          </p:cNvPr>
          <p:cNvSpPr/>
          <p:nvPr/>
        </p:nvSpPr>
        <p:spPr>
          <a:xfrm>
            <a:off x="2697086" y="3751352"/>
            <a:ext cx="6752209" cy="1107996"/>
          </a:xfrm>
          <a:prstGeom prst="rect">
            <a:avLst/>
          </a:prstGeom>
          <a:solidFill>
            <a:schemeClr val="accent1">
              <a:lumMod val="40000"/>
              <a:lumOff val="60000"/>
            </a:schemeClr>
          </a:solidFill>
          <a:ln>
            <a:solidFill>
              <a:schemeClr val="accent1">
                <a:lumMod val="40000"/>
                <a:lumOff val="60000"/>
              </a:schemeClr>
            </a:solidFill>
          </a:ln>
          <a:effectLst/>
        </p:spPr>
        <p:txBody>
          <a:bodyPr wrap="square" rtlCol="0">
            <a:spAutoFit/>
          </a:bodyPr>
          <a:lstStyle/>
          <a:p>
            <a:r>
              <a:rPr lang="en-US" sz="1100" b="1" noProof="1">
                <a:solidFill>
                  <a:srgbClr val="000000"/>
                </a:solidFill>
                <a:latin typeface="Courier" charset="0"/>
              </a:rPr>
              <a:t>    ....</a:t>
            </a:r>
          </a:p>
          <a:p>
            <a:r>
              <a:rPr lang="en-US" sz="1100" b="1" noProof="1">
                <a:solidFill>
                  <a:srgbClr val="000000"/>
                </a:solidFill>
                <a:latin typeface="Courier" charset="0"/>
              </a:rPr>
              <a:t>    </a:t>
            </a:r>
            <a:r>
              <a:rPr lang="en-US" sz="1100" noProof="1">
                <a:solidFill>
                  <a:srgbClr val="000000"/>
                </a:solidFill>
                <a:latin typeface="Courier" charset="0"/>
              </a:rPr>
              <a:t>for instance in range (0,TotalNumberOFCases):</a:t>
            </a:r>
          </a:p>
          <a:p>
            <a:r>
              <a:rPr lang="en-US" sz="1100" noProof="1">
                <a:solidFill>
                  <a:srgbClr val="000000"/>
                </a:solidFill>
                <a:latin typeface="Courier" charset="0"/>
              </a:rPr>
              <a:t>        blocks.append(</a:t>
            </a:r>
            <a:r>
              <a:rPr lang="en-US" sz="1100" b="1" noProof="1">
                <a:solidFill>
                  <a:srgbClr val="000000"/>
                </a:solidFill>
                <a:latin typeface="Courier" charset="0"/>
              </a:rPr>
              <a:t>ExecuteInstance</a:t>
            </a:r>
            <a:r>
              <a:rPr lang="en-US" sz="1100" noProof="1">
                <a:solidFill>
                  <a:srgbClr val="000000"/>
                </a:solidFill>
                <a:latin typeface="Courier" charset="0"/>
              </a:rPr>
              <a:t>(model, parameters, pars, instance))</a:t>
            </a:r>
          </a:p>
          <a:p>
            <a:r>
              <a:rPr lang="en-US" sz="1100" noProof="1">
                <a:solidFill>
                  <a:srgbClr val="000000"/>
                </a:solidFill>
                <a:latin typeface="Courier" charset="0"/>
              </a:rPr>
              <a:t>    ...</a:t>
            </a:r>
          </a:p>
          <a:p>
            <a:r>
              <a:rPr lang="en-US" sz="1100" noProof="1">
                <a:solidFill>
                  <a:srgbClr val="000000"/>
                </a:solidFill>
                <a:latin typeface="Courier" charset="0"/>
              </a:rPr>
              <a:t>    U, s = </a:t>
            </a:r>
            <a:r>
              <a:rPr lang="en-US" sz="1100" b="1" noProof="1">
                <a:solidFill>
                  <a:srgbClr val="000000"/>
                </a:solidFill>
                <a:latin typeface="Courier" charset="0"/>
              </a:rPr>
              <a:t>rSVD</a:t>
            </a:r>
            <a:r>
              <a:rPr lang="en-US" sz="1100" noProof="1">
                <a:solidFill>
                  <a:srgbClr val="000000"/>
                </a:solidFill>
                <a:latin typeface="Courier" charset="0"/>
              </a:rPr>
              <a:t>(A, desired_rank)</a:t>
            </a:r>
          </a:p>
          <a:p>
            <a:r>
              <a:rPr lang="en-US" sz="1100" noProof="1">
                <a:solidFill>
                  <a:srgbClr val="000000"/>
                </a:solidFill>
                <a:latin typeface="Courier" charset="0"/>
              </a:rPr>
              <a:t>    ...</a:t>
            </a:r>
          </a:p>
        </p:txBody>
      </p:sp>
    </p:spTree>
    <p:extLst>
      <p:ext uri="{BB962C8B-B14F-4D97-AF65-F5344CB8AC3E}">
        <p14:creationId xmlns:p14="http://schemas.microsoft.com/office/powerpoint/2010/main" val="3908938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P spid="9" grpId="0" animBg="1"/>
      <p:bldP spid="11" grpId="0" animBg="1"/>
      <p:bldP spid="1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8562A17-0B86-E344-833E-91CC5FE1750D}"/>
              </a:ext>
            </a:extLst>
          </p:cNvPr>
          <p:cNvSpPr/>
          <p:nvPr/>
        </p:nvSpPr>
        <p:spPr>
          <a:xfrm>
            <a:off x="4327287" y="927013"/>
            <a:ext cx="6515256" cy="2631490"/>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100" b="1" noProof="1">
                <a:solidFill>
                  <a:srgbClr val="000000"/>
                </a:solidFill>
                <a:latin typeface="Courier" charset="0"/>
                <a:ea typeface="Courier" charset="0"/>
                <a:cs typeface="Courier" charset="0"/>
              </a:rPr>
              <a:t>import dislib as ds</a:t>
            </a:r>
          </a:p>
          <a:p>
            <a:endParaRPr lang="en-US" sz="1100" noProof="1">
              <a:solidFill>
                <a:srgbClr val="000000"/>
              </a:solidFill>
              <a:latin typeface="Courier" charset="0"/>
              <a:ea typeface="Courier" charset="0"/>
              <a:cs typeface="Courier" charset="0"/>
            </a:endParaRPr>
          </a:p>
          <a:p>
            <a:r>
              <a:rPr lang="en-US" sz="1100" b="1" dirty="0">
                <a:solidFill>
                  <a:srgbClr val="000000"/>
                </a:solidFill>
                <a:latin typeface="Courier" charset="0"/>
                <a:cs typeface="Courier" charset="0"/>
                <a:sym typeface="Arial"/>
              </a:rPr>
              <a:t>@dt("blocks", </a:t>
            </a:r>
            <a:r>
              <a:rPr lang="en-US" sz="1100" b="1" dirty="0" err="1">
                <a:solidFill>
                  <a:srgbClr val="000000"/>
                </a:solidFill>
                <a:latin typeface="Courier" charset="0"/>
                <a:cs typeface="Courier" charset="0"/>
                <a:sym typeface="Arial"/>
              </a:rPr>
              <a:t>load_blocks_rechunk</a:t>
            </a:r>
            <a:r>
              <a:rPr lang="en-US" sz="1100" b="1" dirty="0">
                <a:solidFill>
                  <a:srgbClr val="000000"/>
                </a:solidFill>
                <a:latin typeface="Courier" charset="0"/>
                <a:cs typeface="Courier" charset="0"/>
                <a:sym typeface="Arial"/>
              </a:rPr>
              <a:t>, shape=</a:t>
            </a:r>
            <a:r>
              <a:rPr lang="en-US" sz="1100" b="1" dirty="0" err="1">
                <a:solidFill>
                  <a:srgbClr val="000000"/>
                </a:solidFill>
                <a:latin typeface="Courier" charset="0"/>
                <a:cs typeface="Courier" charset="0"/>
                <a:sym typeface="Arial"/>
              </a:rPr>
              <a:t>expected_shape</a:t>
            </a:r>
            <a:r>
              <a:rPr lang="en-US" sz="1100" b="1" dirty="0">
                <a:solidFill>
                  <a:srgbClr val="000000"/>
                </a:solidFill>
                <a:latin typeface="Courier" charset="0"/>
                <a:cs typeface="Courier" charset="0"/>
                <a:sym typeface="Arial"/>
              </a:rPr>
              <a:t>, </a:t>
            </a:r>
            <a:r>
              <a:rPr lang="en-US" sz="1100" b="1" dirty="0" err="1">
                <a:solidFill>
                  <a:srgbClr val="000000"/>
                </a:solidFill>
                <a:latin typeface="Courier" charset="0"/>
                <a:cs typeface="Courier" charset="0"/>
                <a:sym typeface="Arial"/>
              </a:rPr>
              <a:t>block_size</a:t>
            </a:r>
            <a:r>
              <a:rPr lang="en-US" sz="1100" b="1" dirty="0">
                <a:solidFill>
                  <a:srgbClr val="000000"/>
                </a:solidFill>
                <a:latin typeface="Courier" charset="0"/>
                <a:cs typeface="Courier" charset="0"/>
                <a:sym typeface="Arial"/>
              </a:rPr>
              <a:t>=</a:t>
            </a:r>
            <a:r>
              <a:rPr lang="en-US" sz="1100" b="1" dirty="0" err="1">
                <a:solidFill>
                  <a:srgbClr val="000000"/>
                </a:solidFill>
                <a:latin typeface="Courier" charset="0"/>
                <a:cs typeface="Courier" charset="0"/>
                <a:sym typeface="Arial"/>
              </a:rPr>
              <a:t>simulation_block_size,new_block_size</a:t>
            </a:r>
            <a:r>
              <a:rPr lang="en-US" sz="1100" b="1" dirty="0">
                <a:solidFill>
                  <a:srgbClr val="000000"/>
                </a:solidFill>
                <a:latin typeface="Courier" charset="0"/>
                <a:cs typeface="Courier" charset="0"/>
                <a:sym typeface="Arial"/>
              </a:rPr>
              <a:t>=</a:t>
            </a:r>
            <a:r>
              <a:rPr lang="en-US" sz="1100" b="1" dirty="0" err="1">
                <a:solidFill>
                  <a:srgbClr val="000000"/>
                </a:solidFill>
                <a:latin typeface="Courier" charset="0"/>
                <a:cs typeface="Courier" charset="0"/>
                <a:sym typeface="Arial"/>
              </a:rPr>
              <a:t>desired_block_size</a:t>
            </a:r>
            <a:r>
              <a:rPr lang="en-US" sz="1100" b="1" dirty="0">
                <a:solidFill>
                  <a:srgbClr val="000000"/>
                </a:solidFill>
                <a:latin typeface="Courier" charset="0"/>
                <a:cs typeface="Courier" charset="0"/>
                <a:sym typeface="Arial"/>
              </a:rPr>
              <a:t>, </a:t>
            </a:r>
            <a:r>
              <a:rPr lang="en-US" sz="1100" b="1" dirty="0" err="1">
                <a:solidFill>
                  <a:srgbClr val="000000"/>
                </a:solidFill>
                <a:latin typeface="Courier" charset="0"/>
                <a:cs typeface="Courier" charset="0"/>
                <a:sym typeface="Arial"/>
              </a:rPr>
              <a:t>is_workflow</a:t>
            </a:r>
            <a:r>
              <a:rPr lang="en-US" sz="1100" b="1" dirty="0">
                <a:solidFill>
                  <a:srgbClr val="000000"/>
                </a:solidFill>
                <a:latin typeface="Courier" charset="0"/>
                <a:cs typeface="Courier" charset="0"/>
                <a:sym typeface="Arial"/>
              </a:rPr>
              <a:t>=True)</a:t>
            </a:r>
          </a:p>
          <a:p>
            <a:r>
              <a:rPr lang="en-US" sz="1100" b="1" dirty="0">
                <a:solidFill>
                  <a:srgbClr val="000000"/>
                </a:solidFill>
                <a:latin typeface="Courier" charset="0"/>
                <a:cs typeface="Courier" charset="0"/>
                <a:sym typeface="Arial"/>
              </a:rPr>
              <a:t>@software(</a:t>
            </a:r>
            <a:r>
              <a:rPr lang="en-US" sz="1100" b="1" dirty="0" err="1">
                <a:solidFill>
                  <a:srgbClr val="000000"/>
                </a:solidFill>
                <a:latin typeface="Courier" charset="0"/>
                <a:cs typeface="Courier" charset="0"/>
                <a:sym typeface="Arial"/>
              </a:rPr>
              <a:t>config_file</a:t>
            </a:r>
            <a:r>
              <a:rPr lang="en-US" sz="1100" b="1" dirty="0">
                <a:solidFill>
                  <a:srgbClr val="000000"/>
                </a:solidFill>
                <a:latin typeface="Courier" charset="0"/>
                <a:cs typeface="Courier" charset="0"/>
                <a:sym typeface="Arial"/>
              </a:rPr>
              <a:t> = SW_CATALOG + "/</a:t>
            </a:r>
            <a:r>
              <a:rPr lang="en-US" sz="1100" b="1" dirty="0" err="1">
                <a:solidFill>
                  <a:srgbClr val="000000"/>
                </a:solidFill>
                <a:latin typeface="Courier" charset="0"/>
                <a:cs typeface="Courier" charset="0"/>
                <a:sym typeface="Arial"/>
              </a:rPr>
              <a:t>dislib</a:t>
            </a:r>
            <a:r>
              <a:rPr lang="en-US" sz="1100" b="1" dirty="0">
                <a:solidFill>
                  <a:srgbClr val="000000"/>
                </a:solidFill>
                <a:latin typeface="Courier" charset="0"/>
                <a:cs typeface="Courier" charset="0"/>
                <a:sym typeface="Arial"/>
              </a:rPr>
              <a:t>/</a:t>
            </a:r>
            <a:r>
              <a:rPr lang="en-US" sz="1100" b="1" dirty="0" err="1">
                <a:solidFill>
                  <a:srgbClr val="000000"/>
                </a:solidFill>
                <a:latin typeface="Courier" charset="0"/>
                <a:cs typeface="Courier" charset="0"/>
                <a:sym typeface="Arial"/>
              </a:rPr>
              <a:t>dislib.json</a:t>
            </a:r>
            <a:r>
              <a:rPr lang="en-US" sz="1100" b="1" dirty="0">
                <a:solidFill>
                  <a:srgbClr val="000000"/>
                </a:solidFill>
                <a:latin typeface="Courier" charset="0"/>
                <a:cs typeface="Courier" charset="0"/>
                <a:sym typeface="Arial"/>
              </a:rPr>
              <a:t>")</a:t>
            </a:r>
          </a:p>
          <a:p>
            <a:r>
              <a:rPr lang="en-US" sz="1100" noProof="1">
                <a:solidFill>
                  <a:srgbClr val="000000"/>
                </a:solidFill>
                <a:latin typeface="Courier" charset="0"/>
                <a:ea typeface="Courier" charset="0"/>
                <a:cs typeface="Courier" charset="0"/>
              </a:rPr>
              <a:t>def </a:t>
            </a:r>
            <a:r>
              <a:rPr lang="en-US" sz="1100" b="1" noProof="1">
                <a:solidFill>
                  <a:srgbClr val="000000"/>
                </a:solidFill>
                <a:latin typeface="Courier" charset="0"/>
                <a:ea typeface="Courier" charset="0"/>
                <a:cs typeface="Courier" charset="0"/>
              </a:rPr>
              <a:t>rsvd</a:t>
            </a:r>
            <a:r>
              <a:rPr lang="en-US" sz="1100" noProof="1">
                <a:solidFill>
                  <a:srgbClr val="000000"/>
                </a:solidFill>
                <a:latin typeface="Courier" charset="0"/>
                <a:ea typeface="Courier" charset="0"/>
                <a:cs typeface="Courier" charset="0"/>
              </a:rPr>
              <a:t>(blocks, desired_rank):</a:t>
            </a:r>
          </a:p>
          <a:p>
            <a:r>
              <a:rPr lang="en-US" sz="1100" noProof="1">
                <a:solidFill>
                  <a:srgbClr val="000000"/>
                </a:solidFill>
                <a:latin typeface="Courier" charset="0"/>
                <a:ea typeface="Courier" charset="0"/>
                <a:cs typeface="Courier" charset="0"/>
              </a:rPr>
              <a:t>    k = desired_rank</a:t>
            </a:r>
          </a:p>
          <a:p>
            <a:r>
              <a:rPr lang="en-US" sz="1100" noProof="1">
                <a:solidFill>
                  <a:srgbClr val="000000"/>
                </a:solidFill>
                <a:latin typeface="Courier" charset="0"/>
                <a:ea typeface="Courier" charset="0"/>
                <a:cs typeface="Courier" charset="0"/>
              </a:rPr>
              <a:t>    ...</a:t>
            </a:r>
          </a:p>
          <a:p>
            <a:r>
              <a:rPr lang="en-US" sz="1100" noProof="1">
                <a:solidFill>
                  <a:srgbClr val="000000"/>
                </a:solidFill>
                <a:latin typeface="Courier" charset="0"/>
                <a:ea typeface="Courier" charset="0"/>
                <a:cs typeface="Courier" charset="0"/>
              </a:rPr>
              <a:t>    Y = A @ Omega</a:t>
            </a:r>
          </a:p>
          <a:p>
            <a:r>
              <a:rPr lang="en-US" sz="1100" noProof="1">
                <a:solidFill>
                  <a:srgbClr val="000000"/>
                </a:solidFill>
                <a:latin typeface="Courier" charset="0"/>
                <a:ea typeface="Courier" charset="0"/>
                <a:cs typeface="Courier" charset="0"/>
              </a:rPr>
              <a:t>    Q,R = my_qr(Y._blocks)</a:t>
            </a:r>
          </a:p>
          <a:p>
            <a:r>
              <a:rPr lang="en-US" sz="1100" noProof="1">
                <a:solidFill>
                  <a:srgbClr val="000000"/>
                </a:solidFill>
                <a:latin typeface="Courier" charset="0"/>
                <a:ea typeface="Courier" charset="0"/>
                <a:cs typeface="Courier" charset="0"/>
              </a:rPr>
              <a:t>    Q=load_blocks_rechunk([Q], ...)</a:t>
            </a:r>
          </a:p>
          <a:p>
            <a:r>
              <a:rPr lang="en-US" sz="1100" noProof="1">
                <a:solidFill>
                  <a:srgbClr val="000000"/>
                </a:solidFill>
                <a:latin typeface="Courier" charset="0"/>
                <a:ea typeface="Courier" charset="0"/>
                <a:cs typeface="Courier" charset="0"/>
              </a:rPr>
              <a:t>    ...</a:t>
            </a:r>
          </a:p>
          <a:p>
            <a:r>
              <a:rPr lang="en-US" sz="1100" noProof="1">
                <a:solidFill>
                  <a:srgbClr val="000000"/>
                </a:solidFill>
                <a:latin typeface="Courier" charset="0"/>
                <a:ea typeface="Courier" charset="0"/>
                <a:cs typeface="Courier" charset="0"/>
              </a:rPr>
              <a:t>    B = Q.T @ A</a:t>
            </a:r>
          </a:p>
          <a:p>
            <a:r>
              <a:rPr lang="en-US" sz="1100" noProof="1">
                <a:solidFill>
                  <a:srgbClr val="000000"/>
                </a:solidFill>
                <a:latin typeface="Courier" charset="0"/>
                <a:ea typeface="Courier" charset="0"/>
                <a:cs typeface="Courier" charset="0"/>
              </a:rPr>
              <a:t>    ...</a:t>
            </a:r>
          </a:p>
        </p:txBody>
      </p:sp>
      <p:sp>
        <p:nvSpPr>
          <p:cNvPr id="2" name="Title 1">
            <a:extLst>
              <a:ext uri="{FF2B5EF4-FFF2-40B4-BE49-F238E27FC236}">
                <a16:creationId xmlns:a16="http://schemas.microsoft.com/office/drawing/2014/main" id="{B019DEFD-53B1-044B-84D7-BF45C462A027}"/>
              </a:ext>
            </a:extLst>
          </p:cNvPr>
          <p:cNvSpPr>
            <a:spLocks noGrp="1"/>
          </p:cNvSpPr>
          <p:nvPr>
            <p:ph type="title"/>
          </p:nvPr>
        </p:nvSpPr>
        <p:spPr/>
        <p:txBody>
          <a:bodyPr>
            <a:normAutofit fontScale="90000"/>
          </a:bodyPr>
          <a:lstStyle/>
          <a:p>
            <a:r>
              <a:rPr lang="en-GB" dirty="0"/>
              <a:t>Pillar I: Integration of HPC and data analytics in a single workflow</a:t>
            </a:r>
          </a:p>
        </p:txBody>
      </p:sp>
      <p:sp>
        <p:nvSpPr>
          <p:cNvPr id="4" name="Rectangle 3">
            <a:extLst>
              <a:ext uri="{FF2B5EF4-FFF2-40B4-BE49-F238E27FC236}">
                <a16:creationId xmlns:a16="http://schemas.microsoft.com/office/drawing/2014/main" id="{02F527EF-6E10-B54E-972E-99D3E37C6E62}"/>
              </a:ext>
            </a:extLst>
          </p:cNvPr>
          <p:cNvSpPr/>
          <p:nvPr/>
        </p:nvSpPr>
        <p:spPr>
          <a:xfrm>
            <a:off x="901552" y="3219949"/>
            <a:ext cx="6341348" cy="1446550"/>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100" b="1" noProof="1">
                <a:solidFill>
                  <a:srgbClr val="000000"/>
                </a:solidFill>
                <a:latin typeface="Courier" charset="0"/>
              </a:rPr>
              <a:t>@software(config_file=kratos.json)</a:t>
            </a:r>
          </a:p>
          <a:p>
            <a:r>
              <a:rPr lang="en-US" sz="1100" noProof="1">
                <a:solidFill>
                  <a:srgbClr val="000000"/>
                </a:solidFill>
                <a:latin typeface="Courier" charset="0"/>
              </a:rPr>
              <a:t>def ExecuteInstance (model, parameters, Cases, instance):</a:t>
            </a:r>
          </a:p>
          <a:p>
            <a:r>
              <a:rPr lang="en-US" sz="1100" noProof="1">
                <a:solidFill>
                  <a:srgbClr val="000000"/>
                </a:solidFill>
                <a:latin typeface="Courier" charset="0"/>
              </a:rPr>
              <a:t>    ...</a:t>
            </a:r>
          </a:p>
          <a:p>
            <a:r>
              <a:rPr lang="en-US" sz="1100" noProof="1">
                <a:solidFill>
                  <a:srgbClr val="000000"/>
                </a:solidFill>
                <a:latin typeface="Courier" charset="0"/>
              </a:rPr>
              <a:t>    current_parameters = KratosMultiphysics.Parameters()</a:t>
            </a:r>
          </a:p>
          <a:p>
            <a:r>
              <a:rPr lang="en-US" sz="1100" noProof="1">
                <a:solidFill>
                  <a:srgbClr val="000000"/>
                </a:solidFill>
                <a:latin typeface="Courier" charset="0"/>
              </a:rPr>
              <a:t>    ...</a:t>
            </a:r>
          </a:p>
          <a:p>
            <a:r>
              <a:rPr lang="en-US" sz="1100" noProof="1">
                <a:solidFill>
                  <a:srgbClr val="000000"/>
                </a:solidFill>
                <a:latin typeface="Courier" charset="0"/>
              </a:rPr>
              <a:t>    simulation = GetTrainingData(current_model,current_parameters,sample)</a:t>
            </a:r>
          </a:p>
          <a:p>
            <a:r>
              <a:rPr lang="en-US" sz="1100" noProof="1">
                <a:solidFill>
                  <a:srgbClr val="000000"/>
                </a:solidFill>
                <a:latin typeface="Courier" charset="0"/>
              </a:rPr>
              <a:t>    </a:t>
            </a:r>
            <a:r>
              <a:rPr lang="en-US" sz="1100" b="1" noProof="1">
                <a:solidFill>
                  <a:srgbClr val="000000"/>
                </a:solidFill>
                <a:latin typeface="Courier" charset="0"/>
              </a:rPr>
              <a:t>simulation.Run()</a:t>
            </a:r>
          </a:p>
          <a:p>
            <a:r>
              <a:rPr lang="en-US" sz="1100" noProof="1">
                <a:solidFill>
                  <a:srgbClr val="000000"/>
                </a:solidFill>
                <a:latin typeface="Courier" charset="0"/>
              </a:rPr>
              <a:t>    return simulation.GetSnapshotsMatrix()</a:t>
            </a:r>
          </a:p>
        </p:txBody>
      </p:sp>
      <p:pic>
        <p:nvPicPr>
          <p:cNvPr id="8" name="Picture 2">
            <a:extLst>
              <a:ext uri="{FF2B5EF4-FFF2-40B4-BE49-F238E27FC236}">
                <a16:creationId xmlns:a16="http://schemas.microsoft.com/office/drawing/2014/main" id="{1F110400-E467-5C45-96C5-7A8F942F9C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179" y="955246"/>
            <a:ext cx="3425735" cy="2053920"/>
          </a:xfrm>
          <a:prstGeom prst="rect">
            <a:avLst/>
          </a:prstGeom>
          <a:noFill/>
          <a:extLst>
            <a:ext uri="{909E8E84-426E-40DD-AFC4-6F175D3DCCD1}">
              <a14:hiddenFill xmlns:a14="http://schemas.microsoft.com/office/drawing/2010/main">
                <a:solidFill>
                  <a:srgbClr val="FFFFFF"/>
                </a:solidFill>
              </a14:hiddenFill>
            </a:ext>
          </a:extLst>
        </p:spPr>
      </p:pic>
      <p:sp>
        <p:nvSpPr>
          <p:cNvPr id="9" name="Curved Right Arrow 8">
            <a:extLst>
              <a:ext uri="{FF2B5EF4-FFF2-40B4-BE49-F238E27FC236}">
                <a16:creationId xmlns:a16="http://schemas.microsoft.com/office/drawing/2014/main" id="{8FB813D3-563F-B048-BD54-7E7740366BAD}"/>
              </a:ext>
            </a:extLst>
          </p:cNvPr>
          <p:cNvSpPr/>
          <p:nvPr/>
        </p:nvSpPr>
        <p:spPr>
          <a:xfrm>
            <a:off x="181429" y="1923143"/>
            <a:ext cx="623750" cy="2264228"/>
          </a:xfrm>
          <a:prstGeom prst="curvedRightArrow">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1" name="Curved Down Arrow 10">
            <a:extLst>
              <a:ext uri="{FF2B5EF4-FFF2-40B4-BE49-F238E27FC236}">
                <a16:creationId xmlns:a16="http://schemas.microsoft.com/office/drawing/2014/main" id="{A565FB2E-AA33-3F4F-A5FF-4D5E4F8DB9A5}"/>
              </a:ext>
            </a:extLst>
          </p:cNvPr>
          <p:cNvSpPr/>
          <p:nvPr/>
        </p:nvSpPr>
        <p:spPr>
          <a:xfrm rot="21372042">
            <a:off x="2708119" y="526446"/>
            <a:ext cx="3045590" cy="434026"/>
          </a:xfrm>
          <a:prstGeom prst="curvedDownArrow">
            <a:avLst/>
          </a:prstGeom>
          <a:solidFill>
            <a:schemeClr val="accent1">
              <a:lumMod val="20000"/>
              <a:lumOff val="8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2" name="Rectangle 11">
            <a:extLst>
              <a:ext uri="{FF2B5EF4-FFF2-40B4-BE49-F238E27FC236}">
                <a16:creationId xmlns:a16="http://schemas.microsoft.com/office/drawing/2014/main" id="{4A116A9C-577F-6B4D-B42A-C650E84F4D44}"/>
              </a:ext>
            </a:extLst>
          </p:cNvPr>
          <p:cNvSpPr/>
          <p:nvPr/>
        </p:nvSpPr>
        <p:spPr>
          <a:xfrm>
            <a:off x="2697086" y="3751352"/>
            <a:ext cx="6752209" cy="1107996"/>
          </a:xfrm>
          <a:prstGeom prst="rect">
            <a:avLst/>
          </a:prstGeom>
          <a:solidFill>
            <a:schemeClr val="accent1">
              <a:lumMod val="40000"/>
              <a:lumOff val="60000"/>
            </a:schemeClr>
          </a:solidFill>
          <a:ln>
            <a:solidFill>
              <a:schemeClr val="accent1">
                <a:lumMod val="40000"/>
                <a:lumOff val="60000"/>
              </a:schemeClr>
            </a:solidFill>
          </a:ln>
          <a:effectLst/>
        </p:spPr>
        <p:txBody>
          <a:bodyPr wrap="square" rtlCol="0">
            <a:spAutoFit/>
          </a:bodyPr>
          <a:lstStyle/>
          <a:p>
            <a:r>
              <a:rPr lang="en-US" sz="1100" b="1" noProof="1">
                <a:solidFill>
                  <a:srgbClr val="000000"/>
                </a:solidFill>
                <a:latin typeface="Courier" charset="0"/>
              </a:rPr>
              <a:t>    ....</a:t>
            </a:r>
          </a:p>
          <a:p>
            <a:r>
              <a:rPr lang="en-US" sz="1100" b="1" noProof="1">
                <a:solidFill>
                  <a:srgbClr val="000000"/>
                </a:solidFill>
                <a:latin typeface="Courier" charset="0"/>
              </a:rPr>
              <a:t>    </a:t>
            </a:r>
            <a:r>
              <a:rPr lang="en-US" sz="1100" noProof="1">
                <a:solidFill>
                  <a:srgbClr val="000000"/>
                </a:solidFill>
                <a:latin typeface="Courier" charset="0"/>
              </a:rPr>
              <a:t>for instance in range (0,TotalNumberOFCases):</a:t>
            </a:r>
          </a:p>
          <a:p>
            <a:r>
              <a:rPr lang="en-US" sz="1100" noProof="1">
                <a:solidFill>
                  <a:srgbClr val="000000"/>
                </a:solidFill>
                <a:latin typeface="Courier" charset="0"/>
              </a:rPr>
              <a:t>        blocks.append(</a:t>
            </a:r>
            <a:r>
              <a:rPr lang="en-US" sz="1100" b="1" noProof="1">
                <a:solidFill>
                  <a:srgbClr val="000000"/>
                </a:solidFill>
                <a:latin typeface="Courier" charset="0"/>
              </a:rPr>
              <a:t>ExecuteInstance</a:t>
            </a:r>
            <a:r>
              <a:rPr lang="en-US" sz="1100" noProof="1">
                <a:solidFill>
                  <a:srgbClr val="000000"/>
                </a:solidFill>
                <a:latin typeface="Courier" charset="0"/>
              </a:rPr>
              <a:t>(model, parameters, pars, instance))</a:t>
            </a:r>
          </a:p>
          <a:p>
            <a:r>
              <a:rPr lang="en-US" sz="1100" noProof="1">
                <a:solidFill>
                  <a:srgbClr val="000000"/>
                </a:solidFill>
                <a:latin typeface="Courier" charset="0"/>
              </a:rPr>
              <a:t>    ...</a:t>
            </a:r>
          </a:p>
          <a:p>
            <a:r>
              <a:rPr lang="en-US" sz="1100" noProof="1">
                <a:solidFill>
                  <a:srgbClr val="000000"/>
                </a:solidFill>
                <a:latin typeface="Courier" charset="0"/>
              </a:rPr>
              <a:t>    U, s = </a:t>
            </a:r>
            <a:r>
              <a:rPr lang="en-US" sz="1100" b="1" noProof="1">
                <a:solidFill>
                  <a:srgbClr val="000000"/>
                </a:solidFill>
                <a:latin typeface="Courier" charset="0"/>
              </a:rPr>
              <a:t>rSVD</a:t>
            </a:r>
            <a:r>
              <a:rPr lang="en-US" sz="1100" noProof="1">
                <a:solidFill>
                  <a:srgbClr val="000000"/>
                </a:solidFill>
                <a:latin typeface="Courier" charset="0"/>
              </a:rPr>
              <a:t>(A, desired_rank)</a:t>
            </a:r>
          </a:p>
          <a:p>
            <a:r>
              <a:rPr lang="en-US" sz="1100" noProof="1">
                <a:solidFill>
                  <a:srgbClr val="000000"/>
                </a:solidFill>
                <a:latin typeface="Courier" charset="0"/>
              </a:rPr>
              <a:t>    ...</a:t>
            </a:r>
          </a:p>
        </p:txBody>
      </p:sp>
    </p:spTree>
    <p:extLst>
      <p:ext uri="{BB962C8B-B14F-4D97-AF65-F5344CB8AC3E}">
        <p14:creationId xmlns:p14="http://schemas.microsoft.com/office/powerpoint/2010/main" val="1860062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P spid="9" grpId="0" animBg="1"/>
      <p:bldP spid="11" grpId="0" animBg="1"/>
      <p:bldP spid="1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A7010E2-8C08-AB47-8732-DCCE7E9CB993}"/>
              </a:ext>
            </a:extLst>
          </p:cNvPr>
          <p:cNvSpPr>
            <a:spLocks noGrp="1"/>
          </p:cNvSpPr>
          <p:nvPr>
            <p:ph type="ctrTitle"/>
          </p:nvPr>
        </p:nvSpPr>
        <p:spPr/>
        <p:txBody>
          <a:bodyPr/>
          <a:lstStyle/>
          <a:p>
            <a:endParaRPr lang="es-ES" dirty="0"/>
          </a:p>
        </p:txBody>
      </p:sp>
    </p:spTree>
    <p:extLst>
      <p:ext uri="{BB962C8B-B14F-4D97-AF65-F5344CB8AC3E}">
        <p14:creationId xmlns:p14="http://schemas.microsoft.com/office/powerpoint/2010/main" val="516270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DEADA2-61CD-1533-0FFC-DD0B9F5CBB39}"/>
              </a:ext>
            </a:extLst>
          </p:cNvPr>
          <p:cNvSpPr>
            <a:spLocks noGrp="1"/>
          </p:cNvSpPr>
          <p:nvPr>
            <p:ph type="title"/>
          </p:nvPr>
        </p:nvSpPr>
        <p:spPr/>
        <p:txBody>
          <a:bodyPr/>
          <a:lstStyle/>
          <a:p>
            <a:r>
              <a:rPr lang="en-GB" dirty="0"/>
              <a:t>Part 1.1: Integrating different computations in </a:t>
            </a:r>
            <a:r>
              <a:rPr lang="en-GB" dirty="0" err="1"/>
              <a:t>PyCOMPSs</a:t>
            </a:r>
            <a:endParaRPr lang="en-GB" dirty="0"/>
          </a:p>
        </p:txBody>
      </p:sp>
    </p:spTree>
    <p:extLst>
      <p:ext uri="{BB962C8B-B14F-4D97-AF65-F5344CB8AC3E}">
        <p14:creationId xmlns:p14="http://schemas.microsoft.com/office/powerpoint/2010/main" val="13326933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GB" sz="3000" dirty="0"/>
              <a:t>Main element: Workflows in </a:t>
            </a:r>
            <a:r>
              <a:rPr lang="en-GB" sz="3000" dirty="0" err="1"/>
              <a:t>PyCOMPSs</a:t>
            </a:r>
            <a:endParaRPr lang="en-GB" sz="3000" dirty="0"/>
          </a:p>
        </p:txBody>
      </p:sp>
      <p:sp>
        <p:nvSpPr>
          <p:cNvPr id="3" name="Marcador de contenido 2"/>
          <p:cNvSpPr>
            <a:spLocks noGrp="1"/>
          </p:cNvSpPr>
          <p:nvPr>
            <p:ph idx="1"/>
          </p:nvPr>
        </p:nvSpPr>
        <p:spPr/>
        <p:txBody>
          <a:bodyPr>
            <a:normAutofit fontScale="77500" lnSpcReduction="20000"/>
          </a:bodyPr>
          <a:lstStyle/>
          <a:p>
            <a:r>
              <a:rPr lang="en-GB" dirty="0"/>
              <a:t>Sequential programming, parallel execution</a:t>
            </a:r>
          </a:p>
          <a:p>
            <a:r>
              <a:rPr lang="en-GB" dirty="0"/>
              <a:t>General purpose programming language + annotations/hints</a:t>
            </a:r>
          </a:p>
          <a:p>
            <a:pPr lvl="1"/>
            <a:r>
              <a:rPr lang="en-GB" dirty="0"/>
              <a:t>To identify tasks and directionality of data</a:t>
            </a:r>
          </a:p>
          <a:p>
            <a:r>
              <a:rPr lang="en-GB" dirty="0"/>
              <a:t>Builds a task graph at runtime that express potential concurrency</a:t>
            </a:r>
          </a:p>
          <a:p>
            <a:r>
              <a:rPr lang="en-GB" dirty="0"/>
              <a:t>Tasks can be sequential and parallel (threaded or MPI) </a:t>
            </a:r>
          </a:p>
          <a:p>
            <a:r>
              <a:rPr lang="en-GB" dirty="0"/>
              <a:t>Offers to applications the illusion of a shared memory in a </a:t>
            </a:r>
            <a:br>
              <a:rPr lang="en-GB" dirty="0"/>
            </a:br>
            <a:r>
              <a:rPr lang="en-GB" dirty="0"/>
              <a:t>distributed system</a:t>
            </a:r>
          </a:p>
          <a:p>
            <a:pPr lvl="1"/>
            <a:r>
              <a:rPr lang="en-GB" dirty="0"/>
              <a:t>The application can address larger data</a:t>
            </a:r>
            <a:br>
              <a:rPr lang="en-GB" dirty="0"/>
            </a:br>
            <a:r>
              <a:rPr lang="en-GB" dirty="0"/>
              <a:t>than storage space: support for Big Data apps</a:t>
            </a:r>
          </a:p>
          <a:p>
            <a:pPr lvl="1"/>
            <a:r>
              <a:rPr lang="en-GB" dirty="0"/>
              <a:t>Support for persistent storage</a:t>
            </a:r>
          </a:p>
          <a:p>
            <a:r>
              <a:rPr lang="en-GB" dirty="0"/>
              <a:t>Agnostic of computing </a:t>
            </a:r>
            <a:br>
              <a:rPr lang="en-GB" dirty="0"/>
            </a:br>
            <a:r>
              <a:rPr lang="en-GB" dirty="0"/>
              <a:t>platform</a:t>
            </a:r>
          </a:p>
          <a:p>
            <a:pPr lvl="1"/>
            <a:r>
              <a:rPr lang="en-GB" dirty="0"/>
              <a:t>Enabled by the runtime </a:t>
            </a:r>
            <a:br>
              <a:rPr lang="en-GB" dirty="0"/>
            </a:br>
            <a:r>
              <a:rPr lang="en-GB" dirty="0"/>
              <a:t>for clusters, clouds and </a:t>
            </a:r>
            <a:br>
              <a:rPr lang="en-GB" dirty="0"/>
            </a:br>
            <a:r>
              <a:rPr lang="en-GB" dirty="0"/>
              <a:t>container managed clusters </a:t>
            </a:r>
          </a:p>
          <a:p>
            <a:endParaRPr lang="en-GB" dirty="0"/>
          </a:p>
        </p:txBody>
      </p:sp>
      <p:sp>
        <p:nvSpPr>
          <p:cNvPr id="6" name="Slide Number Placeholder 5"/>
          <p:cNvSpPr>
            <a:spLocks noGrp="1"/>
          </p:cNvSpPr>
          <p:nvPr>
            <p:ph type="sldNum" sz="quarter" idx="4294967295"/>
          </p:nvPr>
        </p:nvSpPr>
        <p:spPr>
          <a:xfrm>
            <a:off x="8629650" y="4768850"/>
            <a:ext cx="514350" cy="309563"/>
          </a:xfrm>
        </p:spPr>
        <p:txBody>
          <a:bodyPr/>
          <a:lstStyle/>
          <a:p>
            <a:pPr>
              <a:defRPr/>
            </a:pPr>
            <a:fld id="{507E71EA-063B-44B1-AD35-92A155656681}" type="slidenum">
              <a:rPr lang="es-ES" altLang="en-US" smtClean="0"/>
              <a:pPr>
                <a:defRPr/>
              </a:pPr>
              <a:t>4</a:t>
            </a:fld>
            <a:endParaRPr lang="es-ES" altLang="en-US"/>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029953" y="3162128"/>
            <a:ext cx="3856872" cy="158391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D4EF0B90-9B13-BD41-8D91-79D1EFD95C27}"/>
              </a:ext>
            </a:extLst>
          </p:cNvPr>
          <p:cNvPicPr>
            <a:picLocks noChangeAspect="1"/>
          </p:cNvPicPr>
          <p:nvPr/>
        </p:nvPicPr>
        <p:blipFill>
          <a:blip r:embed="rId3"/>
          <a:stretch>
            <a:fillRect/>
          </a:stretch>
        </p:blipFill>
        <p:spPr>
          <a:xfrm>
            <a:off x="7510756" y="143930"/>
            <a:ext cx="1633244" cy="537610"/>
          </a:xfrm>
          <a:prstGeom prst="rect">
            <a:avLst/>
          </a:prstGeom>
        </p:spPr>
      </p:pic>
      <p:pic>
        <p:nvPicPr>
          <p:cNvPr id="3074" name="Picture 2">
            <a:extLst>
              <a:ext uri="{FF2B5EF4-FFF2-40B4-BE49-F238E27FC236}">
                <a16:creationId xmlns:a16="http://schemas.microsoft.com/office/drawing/2014/main" id="{7BB527A1-76B1-1D4D-ACFF-59D59E2E30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85060" y="4428545"/>
            <a:ext cx="2220685" cy="546967"/>
          </a:xfrm>
          <a:prstGeom prst="rect">
            <a:avLst/>
          </a:prstGeom>
          <a:noFill/>
          <a:extLst>
            <a:ext uri="{909E8E84-426E-40DD-AFC4-6F175D3DCCD1}">
              <a14:hiddenFill xmlns:a14="http://schemas.microsoft.com/office/drawing/2010/main">
                <a:solidFill>
                  <a:srgbClr val="FFFFFF"/>
                </a:solidFill>
              </a14:hiddenFill>
            </a:ext>
          </a:extLst>
        </p:spPr>
      </p:pic>
      <p:sp>
        <p:nvSpPr>
          <p:cNvPr id="10" name="CuadroTexto 5">
            <a:extLst>
              <a:ext uri="{FF2B5EF4-FFF2-40B4-BE49-F238E27FC236}">
                <a16:creationId xmlns:a16="http://schemas.microsoft.com/office/drawing/2014/main" id="{5F03DCD6-8E35-E365-1ECA-7F9266947716}"/>
              </a:ext>
            </a:extLst>
          </p:cNvPr>
          <p:cNvSpPr txBox="1"/>
          <p:nvPr/>
        </p:nvSpPr>
        <p:spPr>
          <a:xfrm>
            <a:off x="5934895" y="2144854"/>
            <a:ext cx="3151720" cy="830997"/>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600" b="1" dirty="0">
                <a:solidFill>
                  <a:srgbClr val="000000"/>
                </a:solidFill>
                <a:latin typeface="Courier" charset="0"/>
                <a:ea typeface="Courier" charset="0"/>
                <a:cs typeface="Courier" charset="0"/>
              </a:rPr>
              <a:t>@task</a:t>
            </a:r>
            <a:r>
              <a:rPr lang="en-US" sz="1600" dirty="0">
                <a:solidFill>
                  <a:srgbClr val="000000"/>
                </a:solidFill>
                <a:latin typeface="Courier" charset="0"/>
                <a:ea typeface="Courier" charset="0"/>
                <a:cs typeface="Courier" charset="0"/>
              </a:rPr>
              <a:t>(c=INOUT)</a:t>
            </a:r>
          </a:p>
          <a:p>
            <a:r>
              <a:rPr lang="en-US" sz="1600" dirty="0">
                <a:solidFill>
                  <a:srgbClr val="000000"/>
                </a:solidFill>
                <a:latin typeface="Courier" charset="0"/>
                <a:ea typeface="Courier" charset="0"/>
                <a:cs typeface="Courier" charset="0"/>
              </a:rPr>
              <a:t>def multiply(a, b, c):</a:t>
            </a:r>
          </a:p>
          <a:p>
            <a:r>
              <a:rPr lang="en-US" sz="1600" dirty="0">
                <a:solidFill>
                  <a:srgbClr val="000000"/>
                </a:solidFill>
                <a:latin typeface="Courier" charset="0"/>
                <a:ea typeface="Courier" charset="0"/>
                <a:cs typeface="Courier" charset="0"/>
              </a:rPr>
              <a:t>	c += a*b</a:t>
            </a:r>
          </a:p>
        </p:txBody>
      </p:sp>
    </p:spTree>
    <p:extLst>
      <p:ext uri="{BB962C8B-B14F-4D97-AF65-F5344CB8AC3E}">
        <p14:creationId xmlns:p14="http://schemas.microsoft.com/office/powerpoint/2010/main" val="1558535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PyCOMPSs</a:t>
            </a:r>
            <a:r>
              <a:rPr lang="en-US" dirty="0"/>
              <a:t> syntax</a:t>
            </a:r>
          </a:p>
        </p:txBody>
      </p:sp>
      <p:sp>
        <p:nvSpPr>
          <p:cNvPr id="4" name="2 Marcador de contenido"/>
          <p:cNvSpPr>
            <a:spLocks noGrp="1"/>
          </p:cNvSpPr>
          <p:nvPr>
            <p:ph idx="1"/>
          </p:nvPr>
        </p:nvSpPr>
        <p:spPr/>
        <p:txBody>
          <a:bodyPr>
            <a:noAutofit/>
          </a:bodyPr>
          <a:lstStyle/>
          <a:p>
            <a:pPr>
              <a:defRPr/>
            </a:pPr>
            <a:r>
              <a:rPr lang="en-US" dirty="0"/>
              <a:t>Use of </a:t>
            </a:r>
            <a:r>
              <a:rPr lang="en-US" b="1" dirty="0"/>
              <a:t>decorators</a:t>
            </a:r>
            <a:r>
              <a:rPr lang="en-US" dirty="0"/>
              <a:t> to annotate tasks and to indicate</a:t>
            </a:r>
            <a:br>
              <a:rPr lang="en-US" dirty="0"/>
            </a:br>
            <a:r>
              <a:rPr lang="en-US" dirty="0"/>
              <a:t>arguments directionality</a:t>
            </a:r>
            <a:endParaRPr lang="en-GB" dirty="0"/>
          </a:p>
          <a:p>
            <a:pPr>
              <a:defRPr/>
            </a:pPr>
            <a:r>
              <a:rPr lang="en-GB" dirty="0"/>
              <a:t>Small API for data synchronization</a:t>
            </a:r>
          </a:p>
          <a:p>
            <a:pPr>
              <a:defRPr/>
            </a:pPr>
            <a:endParaRPr lang="en-GB" sz="1500" dirty="0"/>
          </a:p>
        </p:txBody>
      </p:sp>
      <p:sp>
        <p:nvSpPr>
          <p:cNvPr id="13" name="Slide Number Placeholder 12"/>
          <p:cNvSpPr>
            <a:spLocks noGrp="1"/>
          </p:cNvSpPr>
          <p:nvPr>
            <p:ph type="sldNum" sz="quarter" idx="4294967295"/>
          </p:nvPr>
        </p:nvSpPr>
        <p:spPr>
          <a:xfrm>
            <a:off x="8758238" y="4768850"/>
            <a:ext cx="385762" cy="309563"/>
          </a:xfrm>
          <a:prstGeom prst="rect">
            <a:avLst/>
          </a:prstGeom>
        </p:spPr>
        <p:txBody>
          <a:bodyPr/>
          <a:lstStyle/>
          <a:p>
            <a:pPr>
              <a:defRPr/>
            </a:pPr>
            <a:fld id="{507E71EA-063B-44B1-AD35-92A155656681}" type="slidenum">
              <a:rPr lang="es-ES" altLang="en-US" smtClean="0"/>
              <a:pPr>
                <a:defRPr/>
              </a:pPr>
              <a:t>5</a:t>
            </a:fld>
            <a:endParaRPr lang="es-ES" altLang="en-US"/>
          </a:p>
        </p:txBody>
      </p:sp>
      <p:sp>
        <p:nvSpPr>
          <p:cNvPr id="6" name="Text Box 3"/>
          <p:cNvSpPr txBox="1">
            <a:spLocks noChangeArrowheads="1"/>
          </p:cNvSpPr>
          <p:nvPr/>
        </p:nvSpPr>
        <p:spPr bwMode="auto">
          <a:xfrm>
            <a:off x="6678234" y="3030756"/>
            <a:ext cx="1182695" cy="2430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47466" tIns="24683" rIns="47466" bIns="24683">
            <a:spAutoFit/>
          </a:bodyPr>
          <a:lstStyle>
            <a:lvl1pPr eaLnBrk="0" hangingPunct="0">
              <a:spcBef>
                <a:spcPct val="20000"/>
              </a:spcBef>
              <a:buBlip>
                <a:blip r:embed="rId3"/>
              </a:buBlip>
              <a:defRPr sz="2400">
                <a:solidFill>
                  <a:srgbClr val="004990"/>
                </a:solidFill>
                <a:latin typeface="Arial" pitchFamily="34" charset="0"/>
                <a:ea typeface="ＭＳ Ｐゴシック" pitchFamily="34" charset="-128"/>
              </a:defRPr>
            </a:lvl1pPr>
            <a:lvl2pPr marL="742950" indent="-285750" eaLnBrk="0" hangingPunct="0">
              <a:spcBef>
                <a:spcPct val="20000"/>
              </a:spcBef>
              <a:buFont typeface="Arial" pitchFamily="34" charset="0"/>
              <a:buChar char="–"/>
              <a:defRPr sz="2000">
                <a:solidFill>
                  <a:srgbClr val="004990"/>
                </a:solidFill>
                <a:latin typeface="Arial" pitchFamily="34" charset="0"/>
                <a:ea typeface="ＭＳ Ｐゴシック" pitchFamily="34" charset="-128"/>
              </a:defRPr>
            </a:lvl2pPr>
            <a:lvl3pPr marL="1143000" indent="-228600" eaLnBrk="0" hangingPunct="0">
              <a:spcBef>
                <a:spcPct val="20000"/>
              </a:spcBef>
              <a:buFont typeface="Arial" pitchFamily="34" charset="0"/>
              <a:buChar char="•"/>
              <a:defRPr>
                <a:solidFill>
                  <a:srgbClr val="004990"/>
                </a:solidFill>
                <a:latin typeface="Arial" pitchFamily="34" charset="0"/>
                <a:ea typeface="ＭＳ Ｐゴシック" pitchFamily="34" charset="-128"/>
              </a:defRPr>
            </a:lvl3pPr>
            <a:lvl4pPr marL="1600200" indent="-228600" eaLnBrk="0" hangingPunct="0">
              <a:spcBef>
                <a:spcPct val="20000"/>
              </a:spcBef>
              <a:buFont typeface="Arial" pitchFamily="34" charset="0"/>
              <a:buChar char="–"/>
              <a:defRPr sz="1600">
                <a:solidFill>
                  <a:srgbClr val="004990"/>
                </a:solidFill>
                <a:latin typeface="Arial" pitchFamily="34" charset="0"/>
                <a:ea typeface="ＭＳ Ｐゴシック" pitchFamily="34" charset="-128"/>
              </a:defRPr>
            </a:lvl4pPr>
            <a:lvl5pPr marL="2057400" indent="-228600" eaLnBrk="0" hangingPunct="0">
              <a:spcBef>
                <a:spcPct val="20000"/>
              </a:spcBef>
              <a:buFont typeface="Arial" pitchFamily="34" charset="0"/>
              <a:buChar char="»"/>
              <a:defRPr sz="1600">
                <a:solidFill>
                  <a:srgbClr val="004990"/>
                </a:solidFill>
                <a:latin typeface="Arial" pitchFamily="34" charset="0"/>
                <a:ea typeface="ＭＳ Ｐゴシック" pitchFamily="34" charset="-128"/>
              </a:defRPr>
            </a:lvl5pPr>
            <a:lvl6pPr marL="2514600" indent="-228600" eaLnBrk="0" fontAlgn="base" hangingPunct="0">
              <a:spcBef>
                <a:spcPct val="20000"/>
              </a:spcBef>
              <a:spcAft>
                <a:spcPct val="0"/>
              </a:spcAft>
              <a:buFont typeface="Arial" pitchFamily="34" charset="0"/>
              <a:buChar char="»"/>
              <a:defRPr sz="1600">
                <a:solidFill>
                  <a:srgbClr val="004990"/>
                </a:solidFill>
                <a:latin typeface="Arial" pitchFamily="34" charset="0"/>
                <a:ea typeface="ＭＳ Ｐゴシック" pitchFamily="34" charset="-128"/>
              </a:defRPr>
            </a:lvl6pPr>
            <a:lvl7pPr marL="2971800" indent="-228600" eaLnBrk="0" fontAlgn="base" hangingPunct="0">
              <a:spcBef>
                <a:spcPct val="20000"/>
              </a:spcBef>
              <a:spcAft>
                <a:spcPct val="0"/>
              </a:spcAft>
              <a:buFont typeface="Arial" pitchFamily="34" charset="0"/>
              <a:buChar char="»"/>
              <a:defRPr sz="1600">
                <a:solidFill>
                  <a:srgbClr val="004990"/>
                </a:solidFill>
                <a:latin typeface="Arial" pitchFamily="34" charset="0"/>
                <a:ea typeface="ＭＳ Ｐゴシック" pitchFamily="34" charset="-128"/>
              </a:defRPr>
            </a:lvl7pPr>
            <a:lvl8pPr marL="3429000" indent="-228600" eaLnBrk="0" fontAlgn="base" hangingPunct="0">
              <a:spcBef>
                <a:spcPct val="20000"/>
              </a:spcBef>
              <a:spcAft>
                <a:spcPct val="0"/>
              </a:spcAft>
              <a:buFont typeface="Arial" pitchFamily="34" charset="0"/>
              <a:buChar char="»"/>
              <a:defRPr sz="1600">
                <a:solidFill>
                  <a:srgbClr val="004990"/>
                </a:solidFill>
                <a:latin typeface="Arial" pitchFamily="34" charset="0"/>
                <a:ea typeface="ＭＳ Ｐゴシック" pitchFamily="34" charset="-128"/>
              </a:defRPr>
            </a:lvl8pPr>
            <a:lvl9pPr marL="3886200" indent="-228600" eaLnBrk="0" fontAlgn="base" hangingPunct="0">
              <a:spcBef>
                <a:spcPct val="20000"/>
              </a:spcBef>
              <a:spcAft>
                <a:spcPct val="0"/>
              </a:spcAft>
              <a:buFont typeface="Arial" pitchFamily="34" charset="0"/>
              <a:buChar char="»"/>
              <a:defRPr sz="1600">
                <a:solidFill>
                  <a:srgbClr val="004990"/>
                </a:solidFill>
                <a:latin typeface="Arial" pitchFamily="34" charset="0"/>
                <a:ea typeface="ＭＳ Ｐゴシック" pitchFamily="34" charset="-128"/>
              </a:defRPr>
            </a:lvl9pPr>
          </a:lstStyle>
          <a:p>
            <a:pPr eaLnBrk="1" fontAlgn="base" hangingPunct="1">
              <a:lnSpc>
                <a:spcPct val="93000"/>
              </a:lnSpc>
              <a:spcBef>
                <a:spcPct val="0"/>
              </a:spcBef>
              <a:spcAft>
                <a:spcPct val="0"/>
              </a:spcAft>
              <a:buClr>
                <a:srgbClr val="000000"/>
              </a:buClr>
              <a:buFont typeface="Gill Sans" charset="0"/>
              <a:buNone/>
            </a:pPr>
            <a:r>
              <a:rPr lang="en-GB" altLang="en-US" sz="1350">
                <a:solidFill>
                  <a:srgbClr val="000000"/>
                </a:solidFill>
              </a:rPr>
              <a:t>Main Program</a:t>
            </a:r>
          </a:p>
        </p:txBody>
      </p:sp>
      <p:sp>
        <p:nvSpPr>
          <p:cNvPr id="11" name="Text Box 3"/>
          <p:cNvSpPr txBox="1">
            <a:spLocks noChangeArrowheads="1"/>
          </p:cNvSpPr>
          <p:nvPr/>
        </p:nvSpPr>
        <p:spPr bwMode="auto">
          <a:xfrm>
            <a:off x="1377752" y="2193708"/>
            <a:ext cx="1278940" cy="24304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47466" tIns="24683" rIns="47466" bIns="24683">
            <a:spAutoFit/>
          </a:bodyPr>
          <a:lstStyle>
            <a:lvl1pPr eaLnBrk="0" hangingPunct="0">
              <a:spcBef>
                <a:spcPct val="20000"/>
              </a:spcBef>
              <a:buBlip>
                <a:blip r:embed="rId3"/>
              </a:buBlip>
              <a:defRPr sz="2400">
                <a:solidFill>
                  <a:srgbClr val="004990"/>
                </a:solidFill>
                <a:latin typeface="Arial" pitchFamily="34" charset="0"/>
                <a:ea typeface="ＭＳ Ｐゴシック" pitchFamily="34" charset="-128"/>
              </a:defRPr>
            </a:lvl1pPr>
            <a:lvl2pPr marL="742950" indent="-285750" eaLnBrk="0" hangingPunct="0">
              <a:spcBef>
                <a:spcPct val="20000"/>
              </a:spcBef>
              <a:buFont typeface="Arial" pitchFamily="34" charset="0"/>
              <a:buChar char="–"/>
              <a:defRPr sz="2000">
                <a:solidFill>
                  <a:srgbClr val="004990"/>
                </a:solidFill>
                <a:latin typeface="Arial" pitchFamily="34" charset="0"/>
                <a:ea typeface="ＭＳ Ｐゴシック" pitchFamily="34" charset="-128"/>
              </a:defRPr>
            </a:lvl2pPr>
            <a:lvl3pPr marL="1143000" indent="-228600" eaLnBrk="0" hangingPunct="0">
              <a:spcBef>
                <a:spcPct val="20000"/>
              </a:spcBef>
              <a:buFont typeface="Arial" pitchFamily="34" charset="0"/>
              <a:buChar char="•"/>
              <a:defRPr>
                <a:solidFill>
                  <a:srgbClr val="004990"/>
                </a:solidFill>
                <a:latin typeface="Arial" pitchFamily="34" charset="0"/>
                <a:ea typeface="ＭＳ Ｐゴシック" pitchFamily="34" charset="-128"/>
              </a:defRPr>
            </a:lvl3pPr>
            <a:lvl4pPr marL="1600200" indent="-228600" eaLnBrk="0" hangingPunct="0">
              <a:spcBef>
                <a:spcPct val="20000"/>
              </a:spcBef>
              <a:buFont typeface="Arial" pitchFamily="34" charset="0"/>
              <a:buChar char="–"/>
              <a:defRPr sz="1600">
                <a:solidFill>
                  <a:srgbClr val="004990"/>
                </a:solidFill>
                <a:latin typeface="Arial" pitchFamily="34" charset="0"/>
                <a:ea typeface="ＭＳ Ｐゴシック" pitchFamily="34" charset="-128"/>
              </a:defRPr>
            </a:lvl4pPr>
            <a:lvl5pPr marL="2057400" indent="-228600" eaLnBrk="0" hangingPunct="0">
              <a:spcBef>
                <a:spcPct val="20000"/>
              </a:spcBef>
              <a:buFont typeface="Arial" pitchFamily="34" charset="0"/>
              <a:buChar char="»"/>
              <a:defRPr sz="1600">
                <a:solidFill>
                  <a:srgbClr val="004990"/>
                </a:solidFill>
                <a:latin typeface="Arial" pitchFamily="34" charset="0"/>
                <a:ea typeface="ＭＳ Ｐゴシック" pitchFamily="34" charset="-128"/>
              </a:defRPr>
            </a:lvl5pPr>
            <a:lvl6pPr marL="2514600" indent="-228600" eaLnBrk="0" fontAlgn="base" hangingPunct="0">
              <a:spcBef>
                <a:spcPct val="20000"/>
              </a:spcBef>
              <a:spcAft>
                <a:spcPct val="0"/>
              </a:spcAft>
              <a:buFont typeface="Arial" pitchFamily="34" charset="0"/>
              <a:buChar char="»"/>
              <a:defRPr sz="1600">
                <a:solidFill>
                  <a:srgbClr val="004990"/>
                </a:solidFill>
                <a:latin typeface="Arial" pitchFamily="34" charset="0"/>
                <a:ea typeface="ＭＳ Ｐゴシック" pitchFamily="34" charset="-128"/>
              </a:defRPr>
            </a:lvl6pPr>
            <a:lvl7pPr marL="2971800" indent="-228600" eaLnBrk="0" fontAlgn="base" hangingPunct="0">
              <a:spcBef>
                <a:spcPct val="20000"/>
              </a:spcBef>
              <a:spcAft>
                <a:spcPct val="0"/>
              </a:spcAft>
              <a:buFont typeface="Arial" pitchFamily="34" charset="0"/>
              <a:buChar char="»"/>
              <a:defRPr sz="1600">
                <a:solidFill>
                  <a:srgbClr val="004990"/>
                </a:solidFill>
                <a:latin typeface="Arial" pitchFamily="34" charset="0"/>
                <a:ea typeface="ＭＳ Ｐゴシック" pitchFamily="34" charset="-128"/>
              </a:defRPr>
            </a:lvl7pPr>
            <a:lvl8pPr marL="3429000" indent="-228600" eaLnBrk="0" fontAlgn="base" hangingPunct="0">
              <a:spcBef>
                <a:spcPct val="20000"/>
              </a:spcBef>
              <a:spcAft>
                <a:spcPct val="0"/>
              </a:spcAft>
              <a:buFont typeface="Arial" pitchFamily="34" charset="0"/>
              <a:buChar char="»"/>
              <a:defRPr sz="1600">
                <a:solidFill>
                  <a:srgbClr val="004990"/>
                </a:solidFill>
                <a:latin typeface="Arial" pitchFamily="34" charset="0"/>
                <a:ea typeface="ＭＳ Ｐゴシック" pitchFamily="34" charset="-128"/>
              </a:defRPr>
            </a:lvl8pPr>
            <a:lvl9pPr marL="3886200" indent="-228600" eaLnBrk="0" fontAlgn="base" hangingPunct="0">
              <a:spcBef>
                <a:spcPct val="20000"/>
              </a:spcBef>
              <a:spcAft>
                <a:spcPct val="0"/>
              </a:spcAft>
              <a:buFont typeface="Arial" pitchFamily="34" charset="0"/>
              <a:buChar char="»"/>
              <a:defRPr sz="1600">
                <a:solidFill>
                  <a:srgbClr val="004990"/>
                </a:solidFill>
                <a:latin typeface="Arial" pitchFamily="34" charset="0"/>
                <a:ea typeface="ＭＳ Ｐゴシック" pitchFamily="34" charset="-128"/>
              </a:defRPr>
            </a:lvl9pPr>
          </a:lstStyle>
          <a:p>
            <a:pPr eaLnBrk="1" fontAlgn="base" hangingPunct="1">
              <a:lnSpc>
                <a:spcPct val="93000"/>
              </a:lnSpc>
              <a:spcBef>
                <a:spcPct val="0"/>
              </a:spcBef>
              <a:spcAft>
                <a:spcPct val="0"/>
              </a:spcAft>
              <a:buClr>
                <a:srgbClr val="000000"/>
              </a:buClr>
              <a:buFont typeface="Gill Sans" charset="0"/>
              <a:buNone/>
            </a:pPr>
            <a:r>
              <a:rPr lang="en-GB" altLang="en-US" sz="1350">
                <a:solidFill>
                  <a:srgbClr val="000000"/>
                </a:solidFill>
              </a:rPr>
              <a:t>Tasks definition</a:t>
            </a:r>
          </a:p>
        </p:txBody>
      </p:sp>
      <p:sp>
        <p:nvSpPr>
          <p:cNvPr id="39" name="Oval 38"/>
          <p:cNvSpPr/>
          <p:nvPr/>
        </p:nvSpPr>
        <p:spPr>
          <a:xfrm>
            <a:off x="7164288" y="4785997"/>
            <a:ext cx="108012" cy="13279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6" name="CuadroTexto 5">
            <a:extLst>
              <a:ext uri="{FF2B5EF4-FFF2-40B4-BE49-F238E27FC236}">
                <a16:creationId xmlns:a16="http://schemas.microsoft.com/office/drawing/2014/main" id="{476DCE26-93D4-0948-A38E-9C93212CF564}"/>
              </a:ext>
            </a:extLst>
          </p:cNvPr>
          <p:cNvSpPr txBox="1"/>
          <p:nvPr/>
        </p:nvSpPr>
        <p:spPr>
          <a:xfrm>
            <a:off x="1439653" y="2407901"/>
            <a:ext cx="2310296" cy="646331"/>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200" b="1" dirty="0">
                <a:solidFill>
                  <a:srgbClr val="000000"/>
                </a:solidFill>
                <a:latin typeface="Courier" charset="0"/>
                <a:ea typeface="Courier" charset="0"/>
                <a:cs typeface="Courier" charset="0"/>
              </a:rPr>
              <a:t>@task</a:t>
            </a:r>
            <a:r>
              <a:rPr lang="en-US" sz="1200" dirty="0">
                <a:solidFill>
                  <a:srgbClr val="000000"/>
                </a:solidFill>
                <a:latin typeface="Courier" charset="0"/>
                <a:ea typeface="Courier" charset="0"/>
                <a:cs typeface="Courier" charset="0"/>
              </a:rPr>
              <a:t>(c=INOUT)</a:t>
            </a:r>
          </a:p>
          <a:p>
            <a:r>
              <a:rPr lang="en-US" sz="1200" dirty="0">
                <a:solidFill>
                  <a:srgbClr val="000000"/>
                </a:solidFill>
                <a:latin typeface="Courier" charset="0"/>
                <a:ea typeface="Courier" charset="0"/>
                <a:cs typeface="Courier" charset="0"/>
              </a:rPr>
              <a:t>def multiply(a, b, c):</a:t>
            </a:r>
          </a:p>
          <a:p>
            <a:r>
              <a:rPr lang="en-US" sz="1200" dirty="0">
                <a:solidFill>
                  <a:srgbClr val="000000"/>
                </a:solidFill>
                <a:latin typeface="Courier" charset="0"/>
                <a:ea typeface="Courier" charset="0"/>
                <a:cs typeface="Courier" charset="0"/>
              </a:rPr>
              <a:t>    c += a*b</a:t>
            </a:r>
          </a:p>
        </p:txBody>
      </p:sp>
      <p:sp>
        <p:nvSpPr>
          <p:cNvPr id="20" name="CuadroTexto 5">
            <a:extLst>
              <a:ext uri="{FF2B5EF4-FFF2-40B4-BE49-F238E27FC236}">
                <a16:creationId xmlns:a16="http://schemas.microsoft.com/office/drawing/2014/main" id="{4B8E6C87-DAC5-0F44-8B4A-EABEFCF267C7}"/>
              </a:ext>
            </a:extLst>
          </p:cNvPr>
          <p:cNvSpPr txBox="1"/>
          <p:nvPr/>
        </p:nvSpPr>
        <p:spPr>
          <a:xfrm>
            <a:off x="2859611" y="3256567"/>
            <a:ext cx="4995301" cy="1569660"/>
          </a:xfrm>
          <a:prstGeom prst="rect">
            <a:avLst/>
          </a:prstGeom>
          <a:solidFill>
            <a:schemeClr val="accent1">
              <a:lumMod val="20000"/>
              <a:lumOff val="80000"/>
            </a:schemeClr>
          </a:solidFill>
          <a:ln>
            <a:solidFill>
              <a:srgbClr val="B4CCEA"/>
            </a:solidFill>
          </a:ln>
          <a:effectLst/>
        </p:spPr>
        <p:txBody>
          <a:bodyPr wrap="square" rtlCol="0">
            <a:spAutoFit/>
          </a:bodyPr>
          <a:lstStyle/>
          <a:p>
            <a:r>
              <a:rPr lang="ro-RO" sz="1200" dirty="0" err="1">
                <a:solidFill>
                  <a:srgbClr val="262626"/>
                </a:solidFill>
                <a:latin typeface="Courier" charset="0"/>
              </a:rPr>
              <a:t>initialize_variables</a:t>
            </a:r>
            <a:r>
              <a:rPr lang="ro-RO" sz="1200" dirty="0">
                <a:solidFill>
                  <a:srgbClr val="262626"/>
                </a:solidFill>
                <a:latin typeface="Courier" charset="0"/>
              </a:rPr>
              <a:t>()</a:t>
            </a:r>
          </a:p>
          <a:p>
            <a:r>
              <a:rPr lang="ro-RO" sz="1200" dirty="0" err="1">
                <a:solidFill>
                  <a:srgbClr val="262626"/>
                </a:solidFill>
                <a:latin typeface="Courier" charset="0"/>
              </a:rPr>
              <a:t>startMulTime</a:t>
            </a:r>
            <a:r>
              <a:rPr lang="ro-RO" sz="1200" dirty="0">
                <a:solidFill>
                  <a:srgbClr val="262626"/>
                </a:solidFill>
                <a:latin typeface="Courier" charset="0"/>
              </a:rPr>
              <a:t> = </a:t>
            </a:r>
            <a:r>
              <a:rPr lang="ro-RO" sz="1200" dirty="0" err="1">
                <a:solidFill>
                  <a:srgbClr val="262626"/>
                </a:solidFill>
                <a:latin typeface="Courier" charset="0"/>
              </a:rPr>
              <a:t>time.time</a:t>
            </a:r>
            <a:r>
              <a:rPr lang="ro-RO" sz="1200" dirty="0">
                <a:solidFill>
                  <a:srgbClr val="262626"/>
                </a:solidFill>
                <a:latin typeface="Courier" charset="0"/>
              </a:rPr>
              <a:t>()</a:t>
            </a:r>
          </a:p>
          <a:p>
            <a:r>
              <a:rPr lang="it-IT" sz="1200" b="1" dirty="0">
                <a:solidFill>
                  <a:srgbClr val="0D5F18"/>
                </a:solidFill>
                <a:latin typeface="Courier-Bold" charset="0"/>
              </a:rPr>
              <a:t>for</a:t>
            </a:r>
            <a:r>
              <a:rPr lang="it-IT" sz="1200" dirty="0">
                <a:solidFill>
                  <a:srgbClr val="262626"/>
                </a:solidFill>
                <a:latin typeface="Courier" charset="0"/>
              </a:rPr>
              <a:t> i </a:t>
            </a:r>
            <a:r>
              <a:rPr lang="it-IT" sz="1200" b="1" dirty="0">
                <a:solidFill>
                  <a:srgbClr val="0D5F18"/>
                </a:solidFill>
                <a:latin typeface="Courier-Bold" charset="0"/>
              </a:rPr>
              <a:t>in</a:t>
            </a:r>
            <a:r>
              <a:rPr lang="it-IT" sz="1200" dirty="0">
                <a:solidFill>
                  <a:srgbClr val="262626"/>
                </a:solidFill>
                <a:latin typeface="Courier" charset="0"/>
              </a:rPr>
              <a:t> </a:t>
            </a:r>
            <a:r>
              <a:rPr lang="it-IT" sz="1200" dirty="0" err="1">
                <a:solidFill>
                  <a:srgbClr val="0D5F18"/>
                </a:solidFill>
                <a:latin typeface="Courier" charset="0"/>
              </a:rPr>
              <a:t>range</a:t>
            </a:r>
            <a:r>
              <a:rPr lang="it-IT" sz="1200" dirty="0">
                <a:solidFill>
                  <a:srgbClr val="262626"/>
                </a:solidFill>
                <a:latin typeface="Courier" charset="0"/>
              </a:rPr>
              <a:t>(MSIZE):</a:t>
            </a:r>
          </a:p>
          <a:p>
            <a:r>
              <a:rPr lang="it-IT" sz="1200" dirty="0">
                <a:solidFill>
                  <a:srgbClr val="262626"/>
                </a:solidFill>
                <a:latin typeface="Courier" charset="0"/>
              </a:rPr>
              <a:t>   </a:t>
            </a:r>
            <a:r>
              <a:rPr lang="it-IT" sz="1200" b="1" dirty="0">
                <a:solidFill>
                  <a:srgbClr val="0D5F18"/>
                </a:solidFill>
                <a:latin typeface="Courier-Bold" charset="0"/>
              </a:rPr>
              <a:t>for</a:t>
            </a:r>
            <a:r>
              <a:rPr lang="it-IT" sz="1200" dirty="0">
                <a:solidFill>
                  <a:srgbClr val="262626"/>
                </a:solidFill>
                <a:latin typeface="Courier" charset="0"/>
              </a:rPr>
              <a:t> </a:t>
            </a:r>
            <a:r>
              <a:rPr lang="it-IT" sz="1200" dirty="0" err="1">
                <a:solidFill>
                  <a:srgbClr val="262626"/>
                </a:solidFill>
                <a:latin typeface="Courier" charset="0"/>
              </a:rPr>
              <a:t>j</a:t>
            </a:r>
            <a:r>
              <a:rPr lang="it-IT" sz="1200" dirty="0">
                <a:solidFill>
                  <a:srgbClr val="262626"/>
                </a:solidFill>
                <a:latin typeface="Courier" charset="0"/>
              </a:rPr>
              <a:t> </a:t>
            </a:r>
            <a:r>
              <a:rPr lang="it-IT" sz="1200" b="1" dirty="0">
                <a:solidFill>
                  <a:srgbClr val="0D5F18"/>
                </a:solidFill>
                <a:latin typeface="Courier-Bold" charset="0"/>
              </a:rPr>
              <a:t>in</a:t>
            </a:r>
            <a:r>
              <a:rPr lang="it-IT" sz="1200" dirty="0">
                <a:solidFill>
                  <a:srgbClr val="262626"/>
                </a:solidFill>
                <a:latin typeface="Courier" charset="0"/>
              </a:rPr>
              <a:t> </a:t>
            </a:r>
            <a:r>
              <a:rPr lang="it-IT" sz="1200" dirty="0" err="1">
                <a:solidFill>
                  <a:srgbClr val="0D5F18"/>
                </a:solidFill>
                <a:latin typeface="Courier" charset="0"/>
              </a:rPr>
              <a:t>range</a:t>
            </a:r>
            <a:r>
              <a:rPr lang="it-IT" sz="1200" dirty="0">
                <a:solidFill>
                  <a:srgbClr val="262626"/>
                </a:solidFill>
                <a:latin typeface="Courier" charset="0"/>
              </a:rPr>
              <a:t>(MSIZE):</a:t>
            </a:r>
          </a:p>
          <a:p>
            <a:r>
              <a:rPr lang="en-US" sz="1200" b="1" dirty="0">
                <a:solidFill>
                  <a:srgbClr val="0D5F18"/>
                </a:solidFill>
                <a:latin typeface="Courier-Bold" charset="0"/>
              </a:rPr>
              <a:t>      for</a:t>
            </a:r>
            <a:r>
              <a:rPr lang="en-US" sz="1200" dirty="0">
                <a:solidFill>
                  <a:srgbClr val="262626"/>
                </a:solidFill>
                <a:latin typeface="Courier" charset="0"/>
              </a:rPr>
              <a:t> k </a:t>
            </a:r>
            <a:r>
              <a:rPr lang="en-US" sz="1200" b="1" dirty="0">
                <a:solidFill>
                  <a:srgbClr val="0D5F18"/>
                </a:solidFill>
                <a:latin typeface="Courier-Bold" charset="0"/>
              </a:rPr>
              <a:t>in</a:t>
            </a:r>
            <a:r>
              <a:rPr lang="en-US" sz="1200" dirty="0">
                <a:solidFill>
                  <a:srgbClr val="262626"/>
                </a:solidFill>
                <a:latin typeface="Courier" charset="0"/>
              </a:rPr>
              <a:t> </a:t>
            </a:r>
            <a:r>
              <a:rPr lang="en-US" sz="1200" dirty="0">
                <a:solidFill>
                  <a:srgbClr val="0D5F18"/>
                </a:solidFill>
                <a:latin typeface="Courier" charset="0"/>
              </a:rPr>
              <a:t>range</a:t>
            </a:r>
            <a:r>
              <a:rPr lang="en-US" sz="1200" dirty="0">
                <a:solidFill>
                  <a:srgbClr val="262626"/>
                </a:solidFill>
                <a:latin typeface="Courier" charset="0"/>
              </a:rPr>
              <a:t>(MSIZE):</a:t>
            </a:r>
          </a:p>
          <a:p>
            <a:r>
              <a:rPr lang="en-US" sz="1200" dirty="0">
                <a:solidFill>
                  <a:srgbClr val="262626"/>
                </a:solidFill>
                <a:latin typeface="Courier" charset="0"/>
              </a:rPr>
              <a:t>         </a:t>
            </a:r>
            <a:r>
              <a:rPr lang="en-US" sz="1200" b="1" dirty="0">
                <a:solidFill>
                  <a:srgbClr val="262626"/>
                </a:solidFill>
                <a:latin typeface="Courier" charset="0"/>
              </a:rPr>
              <a:t>multiply</a:t>
            </a:r>
            <a:r>
              <a:rPr lang="en-US" sz="1200" dirty="0">
                <a:solidFill>
                  <a:srgbClr val="262626"/>
                </a:solidFill>
                <a:latin typeface="Courier" charset="0"/>
              </a:rPr>
              <a:t> (A[</a:t>
            </a:r>
            <a:r>
              <a:rPr lang="en-US" sz="1200" dirty="0" err="1">
                <a:solidFill>
                  <a:srgbClr val="262626"/>
                </a:solidFill>
                <a:latin typeface="Courier" charset="0"/>
              </a:rPr>
              <a:t>i</a:t>
            </a:r>
            <a:r>
              <a:rPr lang="en-US" sz="1200" dirty="0">
                <a:solidFill>
                  <a:srgbClr val="262626"/>
                </a:solidFill>
                <a:latin typeface="Courier" charset="0"/>
              </a:rPr>
              <a:t>][k], B[k][j], C[</a:t>
            </a:r>
            <a:r>
              <a:rPr lang="en-US" sz="1200" dirty="0" err="1">
                <a:solidFill>
                  <a:srgbClr val="262626"/>
                </a:solidFill>
                <a:latin typeface="Courier" charset="0"/>
              </a:rPr>
              <a:t>i</a:t>
            </a:r>
            <a:r>
              <a:rPr lang="en-US" sz="1200" dirty="0">
                <a:solidFill>
                  <a:srgbClr val="262626"/>
                </a:solidFill>
                <a:latin typeface="Courier" charset="0"/>
              </a:rPr>
              <a:t>][j])</a:t>
            </a:r>
          </a:p>
          <a:p>
            <a:r>
              <a:rPr lang="en-US" sz="1200" b="1" dirty="0" err="1">
                <a:solidFill>
                  <a:srgbClr val="262626"/>
                </a:solidFill>
                <a:latin typeface="Courier" charset="0"/>
              </a:rPr>
              <a:t>compss_barrier</a:t>
            </a:r>
            <a:r>
              <a:rPr lang="en-US" sz="1200" dirty="0">
                <a:solidFill>
                  <a:srgbClr val="262626"/>
                </a:solidFill>
                <a:latin typeface="Courier" charset="0"/>
              </a:rPr>
              <a:t>()</a:t>
            </a:r>
          </a:p>
          <a:p>
            <a:r>
              <a:rPr lang="en-US" sz="1200" dirty="0" err="1">
                <a:solidFill>
                  <a:srgbClr val="262626"/>
                </a:solidFill>
                <a:latin typeface="Courier" charset="0"/>
              </a:rPr>
              <a:t>mulTime</a:t>
            </a:r>
            <a:r>
              <a:rPr lang="en-US" sz="1200" dirty="0">
                <a:solidFill>
                  <a:srgbClr val="262626"/>
                </a:solidFill>
                <a:latin typeface="Courier" charset="0"/>
              </a:rPr>
              <a:t> = </a:t>
            </a:r>
            <a:r>
              <a:rPr lang="en-US" sz="1200" dirty="0" err="1">
                <a:solidFill>
                  <a:srgbClr val="262626"/>
                </a:solidFill>
                <a:latin typeface="Courier" charset="0"/>
              </a:rPr>
              <a:t>time.time</a:t>
            </a:r>
            <a:r>
              <a:rPr lang="en-US" sz="1200" dirty="0">
                <a:solidFill>
                  <a:srgbClr val="262626"/>
                </a:solidFill>
                <a:latin typeface="Courier" charset="0"/>
              </a:rPr>
              <a:t>() - </a:t>
            </a:r>
            <a:r>
              <a:rPr lang="en-US" sz="1200" dirty="0" err="1">
                <a:solidFill>
                  <a:srgbClr val="262626"/>
                </a:solidFill>
                <a:latin typeface="Courier" charset="0"/>
              </a:rPr>
              <a:t>startMulTime</a:t>
            </a:r>
            <a:endParaRPr lang="en-US" sz="1200" dirty="0">
              <a:solidFill>
                <a:srgbClr val="262626"/>
              </a:solidFill>
              <a:latin typeface="Courier" charset="0"/>
            </a:endParaRPr>
          </a:p>
        </p:txBody>
      </p:sp>
      <p:sp>
        <p:nvSpPr>
          <p:cNvPr id="12" name="Oval 11">
            <a:extLst>
              <a:ext uri="{FF2B5EF4-FFF2-40B4-BE49-F238E27FC236}">
                <a16:creationId xmlns:a16="http://schemas.microsoft.com/office/drawing/2014/main" id="{D5B588C0-C6CE-0727-69DE-9F31F1CEA209}"/>
              </a:ext>
            </a:extLst>
          </p:cNvPr>
          <p:cNvSpPr/>
          <p:nvPr/>
        </p:nvSpPr>
        <p:spPr>
          <a:xfrm>
            <a:off x="5429029" y="1372646"/>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sp>
        <p:nvSpPr>
          <p:cNvPr id="14" name="Oval 13">
            <a:extLst>
              <a:ext uri="{FF2B5EF4-FFF2-40B4-BE49-F238E27FC236}">
                <a16:creationId xmlns:a16="http://schemas.microsoft.com/office/drawing/2014/main" id="{35CF91A5-BD91-6F89-9F52-1D12BC3811A7}"/>
              </a:ext>
            </a:extLst>
          </p:cNvPr>
          <p:cNvSpPr/>
          <p:nvPr/>
        </p:nvSpPr>
        <p:spPr>
          <a:xfrm>
            <a:off x="5425624" y="2956326"/>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cxnSp>
        <p:nvCxnSpPr>
          <p:cNvPr id="22" name="Straight Arrow Connector 21">
            <a:extLst>
              <a:ext uri="{FF2B5EF4-FFF2-40B4-BE49-F238E27FC236}">
                <a16:creationId xmlns:a16="http://schemas.microsoft.com/office/drawing/2014/main" id="{88C8C508-5FA6-DD3C-C215-1F4F0AD3C6B1}"/>
              </a:ext>
            </a:extLst>
          </p:cNvPr>
          <p:cNvCxnSpPr>
            <a:cxnSpLocks/>
            <a:stCxn id="12" idx="4"/>
            <a:endCxn id="27" idx="0"/>
          </p:cNvCxnSpPr>
          <p:nvPr/>
        </p:nvCxnSpPr>
        <p:spPr>
          <a:xfrm>
            <a:off x="5558775" y="1622871"/>
            <a:ext cx="0" cy="3140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F857976D-D514-D0BA-3342-4C9FAD55FE08}"/>
              </a:ext>
            </a:extLst>
          </p:cNvPr>
          <p:cNvSpPr/>
          <p:nvPr/>
        </p:nvSpPr>
        <p:spPr>
          <a:xfrm>
            <a:off x="5429029" y="1936950"/>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sp>
        <p:nvSpPr>
          <p:cNvPr id="28" name="Oval 27">
            <a:extLst>
              <a:ext uri="{FF2B5EF4-FFF2-40B4-BE49-F238E27FC236}">
                <a16:creationId xmlns:a16="http://schemas.microsoft.com/office/drawing/2014/main" id="{41FBE8DD-A72A-3E0F-4C4A-613F42B92151}"/>
              </a:ext>
            </a:extLst>
          </p:cNvPr>
          <p:cNvSpPr/>
          <p:nvPr/>
        </p:nvSpPr>
        <p:spPr>
          <a:xfrm>
            <a:off x="5429028" y="2455548"/>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cxnSp>
        <p:nvCxnSpPr>
          <p:cNvPr id="29" name="Straight Arrow Connector 28">
            <a:extLst>
              <a:ext uri="{FF2B5EF4-FFF2-40B4-BE49-F238E27FC236}">
                <a16:creationId xmlns:a16="http://schemas.microsoft.com/office/drawing/2014/main" id="{32D4CCA5-C0A9-F387-6559-ACB68E993358}"/>
              </a:ext>
            </a:extLst>
          </p:cNvPr>
          <p:cNvCxnSpPr>
            <a:cxnSpLocks/>
            <a:stCxn id="27" idx="4"/>
            <a:endCxn id="28" idx="0"/>
          </p:cNvCxnSpPr>
          <p:nvPr/>
        </p:nvCxnSpPr>
        <p:spPr>
          <a:xfrm flipH="1">
            <a:off x="5558775" y="2187175"/>
            <a:ext cx="1" cy="2683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B0609FEB-8573-26CC-B62A-7372A9A95EF5}"/>
              </a:ext>
            </a:extLst>
          </p:cNvPr>
          <p:cNvCxnSpPr>
            <a:cxnSpLocks/>
            <a:stCxn id="28" idx="4"/>
            <a:endCxn id="14" idx="0"/>
          </p:cNvCxnSpPr>
          <p:nvPr/>
        </p:nvCxnSpPr>
        <p:spPr>
          <a:xfrm flipH="1">
            <a:off x="5555371" y="2705773"/>
            <a:ext cx="3404" cy="2505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FA68099F-0C2F-A323-4415-A9BF32067627}"/>
              </a:ext>
            </a:extLst>
          </p:cNvPr>
          <p:cNvSpPr/>
          <p:nvPr/>
        </p:nvSpPr>
        <p:spPr>
          <a:xfrm>
            <a:off x="5884144" y="1522767"/>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sp>
        <p:nvSpPr>
          <p:cNvPr id="35" name="Oval 34">
            <a:extLst>
              <a:ext uri="{FF2B5EF4-FFF2-40B4-BE49-F238E27FC236}">
                <a16:creationId xmlns:a16="http://schemas.microsoft.com/office/drawing/2014/main" id="{4BD5ACAD-B460-8F51-380E-3AF40A86493E}"/>
              </a:ext>
            </a:extLst>
          </p:cNvPr>
          <p:cNvSpPr/>
          <p:nvPr/>
        </p:nvSpPr>
        <p:spPr>
          <a:xfrm>
            <a:off x="5880739" y="3106447"/>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cxnSp>
        <p:nvCxnSpPr>
          <p:cNvPr id="36" name="Straight Arrow Connector 35">
            <a:extLst>
              <a:ext uri="{FF2B5EF4-FFF2-40B4-BE49-F238E27FC236}">
                <a16:creationId xmlns:a16="http://schemas.microsoft.com/office/drawing/2014/main" id="{1C631761-7EFD-B5C8-7BEF-796645E66041}"/>
              </a:ext>
            </a:extLst>
          </p:cNvPr>
          <p:cNvCxnSpPr>
            <a:cxnSpLocks/>
            <a:stCxn id="34" idx="4"/>
            <a:endCxn id="37" idx="0"/>
          </p:cNvCxnSpPr>
          <p:nvPr/>
        </p:nvCxnSpPr>
        <p:spPr>
          <a:xfrm>
            <a:off x="6013890" y="1772991"/>
            <a:ext cx="0" cy="3140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97DB3339-D21B-8B74-9463-7D4D4B333ECF}"/>
              </a:ext>
            </a:extLst>
          </p:cNvPr>
          <p:cNvSpPr/>
          <p:nvPr/>
        </p:nvSpPr>
        <p:spPr>
          <a:xfrm>
            <a:off x="5884144" y="2087071"/>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sp>
        <p:nvSpPr>
          <p:cNvPr id="38" name="Oval 37">
            <a:extLst>
              <a:ext uri="{FF2B5EF4-FFF2-40B4-BE49-F238E27FC236}">
                <a16:creationId xmlns:a16="http://schemas.microsoft.com/office/drawing/2014/main" id="{AEBF0A02-B8CF-2E2E-D242-50C7C4737C23}"/>
              </a:ext>
            </a:extLst>
          </p:cNvPr>
          <p:cNvSpPr/>
          <p:nvPr/>
        </p:nvSpPr>
        <p:spPr>
          <a:xfrm>
            <a:off x="5884143" y="2605669"/>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cxnSp>
        <p:nvCxnSpPr>
          <p:cNvPr id="40" name="Straight Arrow Connector 39">
            <a:extLst>
              <a:ext uri="{FF2B5EF4-FFF2-40B4-BE49-F238E27FC236}">
                <a16:creationId xmlns:a16="http://schemas.microsoft.com/office/drawing/2014/main" id="{C3AF59DF-3717-2857-C659-A61FA9750B55}"/>
              </a:ext>
            </a:extLst>
          </p:cNvPr>
          <p:cNvCxnSpPr>
            <a:cxnSpLocks/>
            <a:stCxn id="37" idx="4"/>
            <a:endCxn id="38" idx="0"/>
          </p:cNvCxnSpPr>
          <p:nvPr/>
        </p:nvCxnSpPr>
        <p:spPr>
          <a:xfrm flipH="1">
            <a:off x="6013890" y="2337296"/>
            <a:ext cx="1" cy="2683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C549426-F834-C702-7AEF-9DC583386505}"/>
              </a:ext>
            </a:extLst>
          </p:cNvPr>
          <p:cNvCxnSpPr>
            <a:cxnSpLocks/>
            <a:stCxn id="38" idx="4"/>
            <a:endCxn id="35" idx="0"/>
          </p:cNvCxnSpPr>
          <p:nvPr/>
        </p:nvCxnSpPr>
        <p:spPr>
          <a:xfrm flipH="1">
            <a:off x="6010486" y="2855894"/>
            <a:ext cx="3404" cy="2505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792A72E2-8196-B23A-2A43-288E0E441921}"/>
              </a:ext>
            </a:extLst>
          </p:cNvPr>
          <p:cNvSpPr/>
          <p:nvPr/>
        </p:nvSpPr>
        <p:spPr>
          <a:xfrm>
            <a:off x="6314155" y="1736497"/>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sp>
        <p:nvSpPr>
          <p:cNvPr id="43" name="Oval 42">
            <a:extLst>
              <a:ext uri="{FF2B5EF4-FFF2-40B4-BE49-F238E27FC236}">
                <a16:creationId xmlns:a16="http://schemas.microsoft.com/office/drawing/2014/main" id="{DD2F61EB-248F-19E8-A2F5-09B5DAA00DAD}"/>
              </a:ext>
            </a:extLst>
          </p:cNvPr>
          <p:cNvSpPr/>
          <p:nvPr/>
        </p:nvSpPr>
        <p:spPr>
          <a:xfrm>
            <a:off x="6310750" y="3320178"/>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cxnSp>
        <p:nvCxnSpPr>
          <p:cNvPr id="44" name="Straight Arrow Connector 43">
            <a:extLst>
              <a:ext uri="{FF2B5EF4-FFF2-40B4-BE49-F238E27FC236}">
                <a16:creationId xmlns:a16="http://schemas.microsoft.com/office/drawing/2014/main" id="{164E0ACB-B030-EC53-EE0A-2BB60D231B51}"/>
              </a:ext>
            </a:extLst>
          </p:cNvPr>
          <p:cNvCxnSpPr>
            <a:cxnSpLocks/>
            <a:stCxn id="42" idx="4"/>
            <a:endCxn id="45" idx="0"/>
          </p:cNvCxnSpPr>
          <p:nvPr/>
        </p:nvCxnSpPr>
        <p:spPr>
          <a:xfrm>
            <a:off x="6443901" y="1986722"/>
            <a:ext cx="0" cy="3140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795DC113-6A1A-5D09-3D82-AB63710DE42E}"/>
              </a:ext>
            </a:extLst>
          </p:cNvPr>
          <p:cNvSpPr/>
          <p:nvPr/>
        </p:nvSpPr>
        <p:spPr>
          <a:xfrm>
            <a:off x="6314155" y="2300802"/>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sp>
        <p:nvSpPr>
          <p:cNvPr id="46" name="Oval 45">
            <a:extLst>
              <a:ext uri="{FF2B5EF4-FFF2-40B4-BE49-F238E27FC236}">
                <a16:creationId xmlns:a16="http://schemas.microsoft.com/office/drawing/2014/main" id="{9B7ED1FD-08F5-2B8A-5C6E-42A222569D19}"/>
              </a:ext>
            </a:extLst>
          </p:cNvPr>
          <p:cNvSpPr/>
          <p:nvPr/>
        </p:nvSpPr>
        <p:spPr>
          <a:xfrm>
            <a:off x="6314154" y="2819400"/>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cxnSp>
        <p:nvCxnSpPr>
          <p:cNvPr id="47" name="Straight Arrow Connector 46">
            <a:extLst>
              <a:ext uri="{FF2B5EF4-FFF2-40B4-BE49-F238E27FC236}">
                <a16:creationId xmlns:a16="http://schemas.microsoft.com/office/drawing/2014/main" id="{74AB2D3D-2AA9-7162-A67B-E27C7B18E56E}"/>
              </a:ext>
            </a:extLst>
          </p:cNvPr>
          <p:cNvCxnSpPr>
            <a:cxnSpLocks/>
            <a:stCxn id="45" idx="4"/>
            <a:endCxn id="46" idx="0"/>
          </p:cNvCxnSpPr>
          <p:nvPr/>
        </p:nvCxnSpPr>
        <p:spPr>
          <a:xfrm flipH="1">
            <a:off x="6443901" y="2551027"/>
            <a:ext cx="1" cy="2683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5601884F-E26C-DBCF-B98D-52DE6E19418C}"/>
              </a:ext>
            </a:extLst>
          </p:cNvPr>
          <p:cNvCxnSpPr>
            <a:cxnSpLocks/>
            <a:stCxn id="46" idx="4"/>
            <a:endCxn id="43" idx="0"/>
          </p:cNvCxnSpPr>
          <p:nvPr/>
        </p:nvCxnSpPr>
        <p:spPr>
          <a:xfrm flipH="1">
            <a:off x="6440497" y="3069625"/>
            <a:ext cx="3404" cy="2505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43DE91C6-D2BE-B222-4718-5689C81501D8}"/>
              </a:ext>
            </a:extLst>
          </p:cNvPr>
          <p:cNvSpPr/>
          <p:nvPr/>
        </p:nvSpPr>
        <p:spPr>
          <a:xfrm>
            <a:off x="2823386" y="2401898"/>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sp>
        <p:nvSpPr>
          <p:cNvPr id="3" name="Oval 2">
            <a:extLst>
              <a:ext uri="{FF2B5EF4-FFF2-40B4-BE49-F238E27FC236}">
                <a16:creationId xmlns:a16="http://schemas.microsoft.com/office/drawing/2014/main" id="{A26C6DB0-EE39-CC2F-E01C-0043C47C7345}"/>
              </a:ext>
            </a:extLst>
          </p:cNvPr>
          <p:cNvSpPr/>
          <p:nvPr/>
        </p:nvSpPr>
        <p:spPr>
          <a:xfrm>
            <a:off x="7088548" y="4179636"/>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spTree>
    <p:extLst>
      <p:ext uri="{BB962C8B-B14F-4D97-AF65-F5344CB8AC3E}">
        <p14:creationId xmlns:p14="http://schemas.microsoft.com/office/powerpoint/2010/main" val="3872247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60C92-7A60-934B-BA49-444C485FC2B7}"/>
              </a:ext>
            </a:extLst>
          </p:cNvPr>
          <p:cNvSpPr>
            <a:spLocks noGrp="1"/>
          </p:cNvSpPr>
          <p:nvPr>
            <p:ph type="title"/>
          </p:nvPr>
        </p:nvSpPr>
        <p:spPr/>
        <p:txBody>
          <a:bodyPr/>
          <a:lstStyle/>
          <a:p>
            <a:r>
              <a:rPr lang="en-GB" dirty="0"/>
              <a:t>Synchronization</a:t>
            </a:r>
          </a:p>
        </p:txBody>
      </p:sp>
      <p:sp>
        <p:nvSpPr>
          <p:cNvPr id="3" name="Content Placeholder 2">
            <a:extLst>
              <a:ext uri="{FF2B5EF4-FFF2-40B4-BE49-F238E27FC236}">
                <a16:creationId xmlns:a16="http://schemas.microsoft.com/office/drawing/2014/main" id="{79156DC7-BAE8-0047-90DF-1BCBFD2E99FB}"/>
              </a:ext>
            </a:extLst>
          </p:cNvPr>
          <p:cNvSpPr>
            <a:spLocks noGrp="1"/>
          </p:cNvSpPr>
          <p:nvPr>
            <p:ph idx="1"/>
          </p:nvPr>
        </p:nvSpPr>
        <p:spPr/>
        <p:txBody>
          <a:bodyPr>
            <a:normAutofit/>
          </a:bodyPr>
          <a:lstStyle/>
          <a:p>
            <a:r>
              <a:rPr lang="en-GB" sz="1500" dirty="0"/>
              <a:t>Main program and tasks do not share the same memory spaces </a:t>
            </a:r>
          </a:p>
          <a:p>
            <a:r>
              <a:rPr lang="en-GB" sz="1500" dirty="0"/>
              <a:t>The synchronization </a:t>
            </a:r>
            <a:r>
              <a:rPr lang="en-GB" sz="1500" dirty="0" err="1"/>
              <a:t>compss_wait_on</a:t>
            </a:r>
            <a:r>
              <a:rPr lang="en-GB" sz="1500" dirty="0"/>
              <a:t> waits for tasks generating the parameter to be finished and moves the data from the remote node to the node where the main program is executed: </a:t>
            </a:r>
          </a:p>
          <a:p>
            <a:endParaRPr lang="en-GB" dirty="0"/>
          </a:p>
          <a:p>
            <a:endParaRPr lang="en-GB" dirty="0"/>
          </a:p>
          <a:p>
            <a:endParaRPr lang="en-GB" dirty="0"/>
          </a:p>
          <a:p>
            <a:endParaRPr lang="en-GB" dirty="0"/>
          </a:p>
          <a:p>
            <a:r>
              <a:rPr lang="en-GB" sz="1500" dirty="0"/>
              <a:t>Tasks can be also synchronized with a barrier</a:t>
            </a:r>
          </a:p>
        </p:txBody>
      </p:sp>
      <p:grpSp>
        <p:nvGrpSpPr>
          <p:cNvPr id="9" name="Group 8">
            <a:extLst>
              <a:ext uri="{FF2B5EF4-FFF2-40B4-BE49-F238E27FC236}">
                <a16:creationId xmlns:a16="http://schemas.microsoft.com/office/drawing/2014/main" id="{02EEBAA0-7A09-2225-9811-E670309F4220}"/>
              </a:ext>
            </a:extLst>
          </p:cNvPr>
          <p:cNvGrpSpPr/>
          <p:nvPr/>
        </p:nvGrpSpPr>
        <p:grpSpPr>
          <a:xfrm>
            <a:off x="692332" y="1823499"/>
            <a:ext cx="5655650" cy="1384995"/>
            <a:chOff x="692332" y="1823499"/>
            <a:chExt cx="5655650" cy="1384995"/>
          </a:xfrm>
        </p:grpSpPr>
        <p:sp>
          <p:nvSpPr>
            <p:cNvPr id="4" name="CuadroTexto 5">
              <a:extLst>
                <a:ext uri="{FF2B5EF4-FFF2-40B4-BE49-F238E27FC236}">
                  <a16:creationId xmlns:a16="http://schemas.microsoft.com/office/drawing/2014/main" id="{ECD708CA-B942-3F42-9A8C-D5B0EB7C6488}"/>
                </a:ext>
              </a:extLst>
            </p:cNvPr>
            <p:cNvSpPr txBox="1"/>
            <p:nvPr/>
          </p:nvSpPr>
          <p:spPr>
            <a:xfrm>
              <a:off x="692332" y="1823499"/>
              <a:ext cx="5655650" cy="1384995"/>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200" dirty="0">
                  <a:solidFill>
                    <a:prstClr val="black"/>
                  </a:solidFill>
                  <a:latin typeface="Courier" charset="0"/>
                  <a:ea typeface="Courier" charset="0"/>
                  <a:cs typeface="Courier" charset="0"/>
                </a:rPr>
                <a:t>a = compute (b)</a:t>
              </a:r>
            </a:p>
            <a:p>
              <a:r>
                <a:rPr lang="en-US" sz="1200" dirty="0">
                  <a:solidFill>
                    <a:prstClr val="black"/>
                  </a:solidFill>
                  <a:latin typeface="Courier" charset="0"/>
                  <a:ea typeface="Courier" charset="0"/>
                  <a:cs typeface="Courier" charset="0"/>
                </a:rPr>
                <a:t>#compute is a task, here we can not check the value of a</a:t>
              </a:r>
            </a:p>
            <a:p>
              <a:r>
                <a:rPr lang="en-US" sz="1200" dirty="0">
                  <a:solidFill>
                    <a:prstClr val="black"/>
                  </a:solidFill>
                  <a:latin typeface="Courier" charset="0"/>
                  <a:ea typeface="Courier" charset="0"/>
                  <a:cs typeface="Courier" charset="0"/>
                </a:rPr>
                <a:t>...</a:t>
              </a:r>
            </a:p>
            <a:p>
              <a:r>
                <a:rPr lang="en-US" sz="1200" dirty="0">
                  <a:solidFill>
                    <a:prstClr val="black"/>
                  </a:solidFill>
                  <a:latin typeface="Courier" charset="0"/>
                  <a:ea typeface="Courier" charset="0"/>
                  <a:cs typeface="Courier" charset="0"/>
                </a:rPr>
                <a:t>a = </a:t>
              </a:r>
              <a:r>
                <a:rPr lang="en-US" sz="1200" b="1" dirty="0" err="1">
                  <a:solidFill>
                    <a:prstClr val="black"/>
                  </a:solidFill>
                  <a:latin typeface="Courier" charset="0"/>
                  <a:ea typeface="Courier" charset="0"/>
                  <a:cs typeface="Courier" charset="0"/>
                </a:rPr>
                <a:t>compss_wait_on</a:t>
              </a:r>
              <a:r>
                <a:rPr lang="en-US" sz="1200" dirty="0">
                  <a:solidFill>
                    <a:prstClr val="black"/>
                  </a:solidFill>
                  <a:latin typeface="Courier" charset="0"/>
                  <a:ea typeface="Courier" charset="0"/>
                  <a:cs typeface="Courier" charset="0"/>
                </a:rPr>
                <a:t> (a)</a:t>
              </a:r>
            </a:p>
            <a:p>
              <a:r>
                <a:rPr lang="en-US" sz="1200" dirty="0">
                  <a:solidFill>
                    <a:prstClr val="black"/>
                  </a:solidFill>
                  <a:latin typeface="Courier" charset="0"/>
                  <a:ea typeface="Courier" charset="0"/>
                  <a:cs typeface="Courier" charset="0"/>
                </a:rPr>
                <a:t>#here we can check the value of a</a:t>
              </a:r>
            </a:p>
            <a:p>
              <a:r>
                <a:rPr lang="en-US" sz="1200" dirty="0">
                  <a:solidFill>
                    <a:prstClr val="black"/>
                  </a:solidFill>
                  <a:latin typeface="Courier" charset="0"/>
                  <a:ea typeface="Courier" charset="0"/>
                  <a:cs typeface="Courier" charset="0"/>
                </a:rPr>
                <a:t>if a: </a:t>
              </a:r>
            </a:p>
            <a:p>
              <a:r>
                <a:rPr lang="en-US" sz="1200" dirty="0">
                  <a:solidFill>
                    <a:prstClr val="black"/>
                  </a:solidFill>
                  <a:latin typeface="Courier" charset="0"/>
                  <a:ea typeface="Courier" charset="0"/>
                  <a:cs typeface="Courier" charset="0"/>
                </a:rPr>
                <a:t>    ...</a:t>
              </a:r>
            </a:p>
          </p:txBody>
        </p:sp>
        <p:sp>
          <p:nvSpPr>
            <p:cNvPr id="6" name="Oval 5">
              <a:extLst>
                <a:ext uri="{FF2B5EF4-FFF2-40B4-BE49-F238E27FC236}">
                  <a16:creationId xmlns:a16="http://schemas.microsoft.com/office/drawing/2014/main" id="{3958063B-51EA-8029-A5E5-CB822CC5ECDF}"/>
                </a:ext>
              </a:extLst>
            </p:cNvPr>
            <p:cNvSpPr/>
            <p:nvPr/>
          </p:nvSpPr>
          <p:spPr>
            <a:xfrm>
              <a:off x="2183451" y="1823499"/>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grpSp>
      <p:grpSp>
        <p:nvGrpSpPr>
          <p:cNvPr id="8" name="Group 7">
            <a:extLst>
              <a:ext uri="{FF2B5EF4-FFF2-40B4-BE49-F238E27FC236}">
                <a16:creationId xmlns:a16="http://schemas.microsoft.com/office/drawing/2014/main" id="{2BA6A43B-CA82-CD35-3953-0938B6D2678D}"/>
              </a:ext>
            </a:extLst>
          </p:cNvPr>
          <p:cNvGrpSpPr/>
          <p:nvPr/>
        </p:nvGrpSpPr>
        <p:grpSpPr>
          <a:xfrm>
            <a:off x="2956775" y="3676630"/>
            <a:ext cx="5722422" cy="1015663"/>
            <a:chOff x="2848757" y="3573840"/>
            <a:chExt cx="5722422" cy="1015663"/>
          </a:xfrm>
        </p:grpSpPr>
        <p:sp>
          <p:nvSpPr>
            <p:cNvPr id="5" name="CuadroTexto 5">
              <a:extLst>
                <a:ext uri="{FF2B5EF4-FFF2-40B4-BE49-F238E27FC236}">
                  <a16:creationId xmlns:a16="http://schemas.microsoft.com/office/drawing/2014/main" id="{6CC6CF43-7008-EE4F-556E-0621BFEB68A9}"/>
                </a:ext>
              </a:extLst>
            </p:cNvPr>
            <p:cNvSpPr txBox="1"/>
            <p:nvPr/>
          </p:nvSpPr>
          <p:spPr>
            <a:xfrm>
              <a:off x="2848757" y="3573840"/>
              <a:ext cx="5722422" cy="1015663"/>
            </a:xfrm>
            <a:prstGeom prst="rect">
              <a:avLst/>
            </a:prstGeom>
            <a:solidFill>
              <a:schemeClr val="accent1">
                <a:lumMod val="20000"/>
                <a:lumOff val="80000"/>
              </a:schemeClr>
            </a:solidFill>
            <a:ln>
              <a:solidFill>
                <a:srgbClr val="B4CCEA"/>
              </a:solidFill>
            </a:ln>
            <a:effectLst/>
          </p:spPr>
          <p:txBody>
            <a:bodyPr wrap="square" rtlCol="0">
              <a:spAutoFit/>
            </a:bodyPr>
            <a:lstStyle/>
            <a:p>
              <a:r>
                <a:rPr lang="ro-RO" sz="1200" dirty="0" err="1">
                  <a:solidFill>
                    <a:prstClr val="black"/>
                  </a:solidFill>
                  <a:latin typeface="Courier" charset="0"/>
                  <a:cs typeface="Courier" charset="0"/>
                </a:rPr>
                <a:t>startMulTime</a:t>
              </a:r>
              <a:r>
                <a:rPr lang="ro-RO" sz="1200" dirty="0">
                  <a:solidFill>
                    <a:prstClr val="black"/>
                  </a:solidFill>
                  <a:latin typeface="Courier" charset="0"/>
                  <a:cs typeface="Courier" charset="0"/>
                </a:rPr>
                <a:t> = </a:t>
              </a:r>
              <a:r>
                <a:rPr lang="ro-RO" sz="1200" dirty="0" err="1">
                  <a:solidFill>
                    <a:prstClr val="black"/>
                  </a:solidFill>
                  <a:latin typeface="Courier" charset="0"/>
                  <a:cs typeface="Courier" charset="0"/>
                </a:rPr>
                <a:t>time.time</a:t>
              </a:r>
              <a:r>
                <a:rPr lang="ro-RO" sz="1200" dirty="0">
                  <a:solidFill>
                    <a:prstClr val="black"/>
                  </a:solidFill>
                  <a:latin typeface="Courier" charset="0"/>
                  <a:cs typeface="Courier" charset="0"/>
                </a:rPr>
                <a:t>()</a:t>
              </a:r>
            </a:p>
            <a:p>
              <a:r>
                <a:rPr lang="it-IT" sz="1200" dirty="0">
                  <a:solidFill>
                    <a:prstClr val="black"/>
                  </a:solidFill>
                  <a:latin typeface="Courier" charset="0"/>
                  <a:cs typeface="Courier" charset="0"/>
                </a:rPr>
                <a:t>for i in range(SIZE):</a:t>
              </a:r>
            </a:p>
            <a:p>
              <a:r>
                <a:rPr lang="it-IT" sz="1200" dirty="0">
                  <a:solidFill>
                    <a:prstClr val="black"/>
                  </a:solidFill>
                  <a:latin typeface="Courier" charset="0"/>
                  <a:cs typeface="Courier" charset="0"/>
                </a:rPr>
                <a:t>    compute </a:t>
              </a:r>
              <a:r>
                <a:rPr lang="en-US" sz="1200" dirty="0">
                  <a:solidFill>
                    <a:prstClr val="black"/>
                  </a:solidFill>
                  <a:latin typeface="Courier" charset="0"/>
                  <a:cs typeface="Courier" charset="0"/>
                </a:rPr>
                <a:t>(A[</a:t>
              </a:r>
              <a:r>
                <a:rPr lang="en-US" sz="1200" dirty="0" err="1">
                  <a:solidFill>
                    <a:prstClr val="black"/>
                  </a:solidFill>
                  <a:latin typeface="Courier" charset="0"/>
                  <a:cs typeface="Courier" charset="0"/>
                </a:rPr>
                <a:t>i</a:t>
              </a:r>
              <a:r>
                <a:rPr lang="en-US" sz="1200" dirty="0">
                  <a:solidFill>
                    <a:prstClr val="black"/>
                  </a:solidFill>
                  <a:latin typeface="Courier" charset="0"/>
                  <a:cs typeface="Courier" charset="0"/>
                </a:rPr>
                <a:t>], B[</a:t>
              </a:r>
              <a:r>
                <a:rPr lang="en-US" sz="1200" dirty="0" err="1">
                  <a:solidFill>
                    <a:prstClr val="black"/>
                  </a:solidFill>
                  <a:latin typeface="Courier" charset="0"/>
                  <a:cs typeface="Courier" charset="0"/>
                </a:rPr>
                <a:t>i</a:t>
              </a:r>
              <a:r>
                <a:rPr lang="en-US" sz="1200" dirty="0">
                  <a:solidFill>
                    <a:prstClr val="black"/>
                  </a:solidFill>
                  <a:latin typeface="Courier" charset="0"/>
                  <a:cs typeface="Courier" charset="0"/>
                </a:rPr>
                <a:t>])</a:t>
              </a:r>
            </a:p>
            <a:p>
              <a:r>
                <a:rPr lang="en-US" sz="1200" dirty="0" err="1">
                  <a:solidFill>
                    <a:prstClr val="black"/>
                  </a:solidFill>
                  <a:latin typeface="Courier" charset="0"/>
                  <a:cs typeface="Courier" charset="0"/>
                </a:rPr>
                <a:t>compss_barrier</a:t>
              </a:r>
              <a:r>
                <a:rPr lang="en-US" sz="1200" dirty="0">
                  <a:solidFill>
                    <a:prstClr val="black"/>
                  </a:solidFill>
                  <a:latin typeface="Courier" charset="0"/>
                  <a:cs typeface="Courier" charset="0"/>
                </a:rPr>
                <a:t>()</a:t>
              </a:r>
            </a:p>
            <a:p>
              <a:r>
                <a:rPr lang="en-US" sz="1200" dirty="0" err="1">
                  <a:solidFill>
                    <a:prstClr val="black"/>
                  </a:solidFill>
                  <a:latin typeface="Courier" charset="0"/>
                  <a:cs typeface="Courier" charset="0"/>
                </a:rPr>
                <a:t>mulTime</a:t>
              </a:r>
              <a:r>
                <a:rPr lang="en-US" sz="1200" dirty="0">
                  <a:solidFill>
                    <a:prstClr val="black"/>
                  </a:solidFill>
                  <a:latin typeface="Courier" charset="0"/>
                  <a:cs typeface="Courier" charset="0"/>
                </a:rPr>
                <a:t> = </a:t>
              </a:r>
              <a:r>
                <a:rPr lang="en-US" sz="1200" dirty="0" err="1">
                  <a:solidFill>
                    <a:prstClr val="black"/>
                  </a:solidFill>
                  <a:latin typeface="Courier" charset="0"/>
                  <a:cs typeface="Courier" charset="0"/>
                </a:rPr>
                <a:t>time.time</a:t>
              </a:r>
              <a:r>
                <a:rPr lang="en-US" sz="1200" dirty="0">
                  <a:solidFill>
                    <a:prstClr val="black"/>
                  </a:solidFill>
                  <a:latin typeface="Courier" charset="0"/>
                  <a:cs typeface="Courier" charset="0"/>
                </a:rPr>
                <a:t>() - </a:t>
              </a:r>
              <a:r>
                <a:rPr lang="en-US" sz="1200" dirty="0" err="1">
                  <a:solidFill>
                    <a:prstClr val="black"/>
                  </a:solidFill>
                  <a:latin typeface="Courier" charset="0"/>
                  <a:cs typeface="Courier" charset="0"/>
                </a:rPr>
                <a:t>startMulTime</a:t>
              </a:r>
              <a:endParaRPr lang="en-US" sz="1200" dirty="0">
                <a:solidFill>
                  <a:prstClr val="black"/>
                </a:solidFill>
                <a:latin typeface="Courier" charset="0"/>
                <a:cs typeface="Courier" charset="0"/>
              </a:endParaRPr>
            </a:p>
          </p:txBody>
        </p:sp>
        <p:sp>
          <p:nvSpPr>
            <p:cNvPr id="7" name="Oval 6">
              <a:extLst>
                <a:ext uri="{FF2B5EF4-FFF2-40B4-BE49-F238E27FC236}">
                  <a16:creationId xmlns:a16="http://schemas.microsoft.com/office/drawing/2014/main" id="{6CD83BB7-8A53-973E-3C04-ACE6442630F6}"/>
                </a:ext>
              </a:extLst>
            </p:cNvPr>
            <p:cNvSpPr/>
            <p:nvPr/>
          </p:nvSpPr>
          <p:spPr>
            <a:xfrm>
              <a:off x="5170491" y="3956558"/>
              <a:ext cx="259492" cy="2502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13"/>
            </a:p>
          </p:txBody>
        </p:sp>
      </p:grpSp>
    </p:spTree>
    <p:extLst>
      <p:ext uri="{BB962C8B-B14F-4D97-AF65-F5344CB8AC3E}">
        <p14:creationId xmlns:p14="http://schemas.microsoft.com/office/powerpoint/2010/main" val="1780613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a:t>Other decorators: Tasks’ constraints  </a:t>
            </a:r>
          </a:p>
        </p:txBody>
      </p:sp>
      <p:sp>
        <p:nvSpPr>
          <p:cNvPr id="4" name="2 Marcador de contenido"/>
          <p:cNvSpPr>
            <a:spLocks noGrp="1"/>
          </p:cNvSpPr>
          <p:nvPr>
            <p:ph idx="1"/>
          </p:nvPr>
        </p:nvSpPr>
        <p:spPr/>
        <p:txBody>
          <a:bodyPr>
            <a:noAutofit/>
          </a:bodyPr>
          <a:lstStyle/>
          <a:p>
            <a:pPr>
              <a:defRPr/>
            </a:pPr>
            <a:r>
              <a:rPr lang="en-US" dirty="0"/>
              <a:t>Constraints enable </a:t>
            </a:r>
            <a:r>
              <a:rPr lang="en-GB" dirty="0"/>
              <a:t>to define HW or SW features required to execute a task</a:t>
            </a:r>
          </a:p>
          <a:p>
            <a:pPr lvl="1">
              <a:defRPr/>
            </a:pPr>
            <a:r>
              <a:rPr lang="en-GB" dirty="0"/>
              <a:t>Runtime performs the match-making between the task and the computing nodes</a:t>
            </a:r>
          </a:p>
          <a:p>
            <a:pPr lvl="1">
              <a:defRPr/>
            </a:pPr>
            <a:r>
              <a:rPr lang="en-GB" dirty="0"/>
              <a:t>Support for multi-core tasks and for tasks with memory constraints </a:t>
            </a:r>
          </a:p>
          <a:p>
            <a:pPr lvl="1">
              <a:defRPr/>
            </a:pPr>
            <a:r>
              <a:rPr lang="en-GB" b="1" dirty="0"/>
              <a:t>Support for heterogeneity on the devices in the platform </a:t>
            </a:r>
            <a:endParaRPr lang="en-US" b="1" dirty="0"/>
          </a:p>
        </p:txBody>
      </p:sp>
      <p:sp>
        <p:nvSpPr>
          <p:cNvPr id="14" name="Rectangle 13"/>
          <p:cNvSpPr/>
          <p:nvPr/>
        </p:nvSpPr>
        <p:spPr>
          <a:xfrm>
            <a:off x="3184717" y="3696713"/>
            <a:ext cx="5162449" cy="830997"/>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200" b="1" dirty="0">
                <a:solidFill>
                  <a:srgbClr val="000000"/>
                </a:solidFill>
                <a:latin typeface="Courier" charset="0"/>
                <a:ea typeface="Courier" charset="0"/>
                <a:cs typeface="Courier" charset="0"/>
              </a:rPr>
              <a:t>@constraint </a:t>
            </a:r>
            <a:r>
              <a:rPr lang="en-US" sz="1200" dirty="0">
                <a:solidFill>
                  <a:srgbClr val="000000"/>
                </a:solidFill>
                <a:latin typeface="Courier" charset="0"/>
                <a:ea typeface="Courier" charset="0"/>
                <a:cs typeface="Courier" charset="0"/>
              </a:rPr>
              <a:t>(</a:t>
            </a:r>
            <a:r>
              <a:rPr lang="en-US" sz="1200" dirty="0" err="1">
                <a:solidFill>
                  <a:srgbClr val="000000"/>
                </a:solidFill>
                <a:latin typeface="Courier" charset="0"/>
                <a:ea typeface="Courier" charset="0"/>
                <a:cs typeface="Courier" charset="0"/>
              </a:rPr>
              <a:t>MemorySize</a:t>
            </a:r>
            <a:r>
              <a:rPr lang="en-US" sz="1200" dirty="0">
                <a:solidFill>
                  <a:srgbClr val="000000"/>
                </a:solidFill>
                <a:latin typeface="Courier" charset="0"/>
                <a:ea typeface="Courier" charset="0"/>
                <a:cs typeface="Courier" charset="0"/>
              </a:rPr>
              <a:t>=1.0, </a:t>
            </a:r>
            <a:r>
              <a:rPr lang="en-US" sz="1200" dirty="0" err="1">
                <a:solidFill>
                  <a:srgbClr val="000000"/>
                </a:solidFill>
                <a:latin typeface="Courier" charset="0"/>
                <a:ea typeface="Courier" charset="0"/>
                <a:cs typeface="Courier" charset="0"/>
              </a:rPr>
              <a:t>ProcessorType</a:t>
            </a:r>
            <a:r>
              <a:rPr lang="en-US" sz="1200" dirty="0">
                <a:solidFill>
                  <a:srgbClr val="000000"/>
                </a:solidFill>
                <a:latin typeface="Courier" charset="0"/>
                <a:ea typeface="Courier" charset="0"/>
                <a:cs typeface="Courier" charset="0"/>
              </a:rPr>
              <a:t> =”ARM”, )</a:t>
            </a:r>
          </a:p>
          <a:p>
            <a:r>
              <a:rPr lang="en-US" sz="1200" b="1" dirty="0">
                <a:solidFill>
                  <a:srgbClr val="000000"/>
                </a:solidFill>
                <a:latin typeface="Courier" charset="0"/>
                <a:ea typeface="Courier" charset="0"/>
                <a:cs typeface="Courier" charset="0"/>
              </a:rPr>
              <a:t>@task </a:t>
            </a:r>
            <a:r>
              <a:rPr lang="en-US" sz="1200" dirty="0">
                <a:solidFill>
                  <a:srgbClr val="000000"/>
                </a:solidFill>
                <a:latin typeface="Courier" charset="0"/>
                <a:ea typeface="Courier" charset="0"/>
                <a:cs typeface="Courier" charset="0"/>
              </a:rPr>
              <a:t>(c=INOUT)</a:t>
            </a:r>
          </a:p>
          <a:p>
            <a:r>
              <a:rPr lang="en-US" sz="1200" dirty="0">
                <a:solidFill>
                  <a:srgbClr val="000000"/>
                </a:solidFill>
                <a:latin typeface="Courier" charset="0"/>
                <a:ea typeface="Courier" charset="0"/>
                <a:cs typeface="Courier" charset="0"/>
              </a:rPr>
              <a:t>def </a:t>
            </a:r>
            <a:r>
              <a:rPr lang="en-US" sz="1200" dirty="0" err="1">
                <a:solidFill>
                  <a:srgbClr val="000000"/>
                </a:solidFill>
                <a:latin typeface="Courier" charset="0"/>
                <a:ea typeface="Courier" charset="0"/>
                <a:cs typeface="Courier" charset="0"/>
              </a:rPr>
              <a:t>myfunc_other</a:t>
            </a:r>
            <a:r>
              <a:rPr lang="en-US" sz="1200" dirty="0">
                <a:solidFill>
                  <a:srgbClr val="000000"/>
                </a:solidFill>
                <a:latin typeface="Courier" charset="0"/>
                <a:ea typeface="Courier" charset="0"/>
                <a:cs typeface="Courier" charset="0"/>
              </a:rPr>
              <a:t>(a, b, c):</a:t>
            </a:r>
          </a:p>
          <a:p>
            <a:r>
              <a:rPr lang="en-US" sz="1200" dirty="0">
                <a:solidFill>
                  <a:srgbClr val="000000"/>
                </a:solidFill>
                <a:latin typeface="Courier" charset="0"/>
                <a:ea typeface="Courier" charset="0"/>
                <a:cs typeface="Courier" charset="0"/>
              </a:rPr>
              <a:t>    ...</a:t>
            </a:r>
          </a:p>
        </p:txBody>
      </p:sp>
      <p:sp>
        <p:nvSpPr>
          <p:cNvPr id="39" name="Oval 38"/>
          <p:cNvSpPr/>
          <p:nvPr/>
        </p:nvSpPr>
        <p:spPr>
          <a:xfrm>
            <a:off x="7164288" y="4785997"/>
            <a:ext cx="108012" cy="132791"/>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16" name="Rectangle 15"/>
          <p:cNvSpPr/>
          <p:nvPr/>
        </p:nvSpPr>
        <p:spPr>
          <a:xfrm>
            <a:off x="449579" y="2736572"/>
            <a:ext cx="7309803" cy="830997"/>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1200" b="1" dirty="0">
                <a:solidFill>
                  <a:srgbClr val="000000"/>
                </a:solidFill>
                <a:latin typeface="Courier" charset="0"/>
                <a:ea typeface="Courier" charset="0"/>
                <a:cs typeface="Courier" charset="0"/>
              </a:rPr>
              <a:t>@constraint </a:t>
            </a:r>
            <a:r>
              <a:rPr lang="en-US" sz="1200" dirty="0">
                <a:solidFill>
                  <a:srgbClr val="000000"/>
                </a:solidFill>
                <a:latin typeface="Courier" charset="0"/>
                <a:ea typeface="Courier" charset="0"/>
                <a:cs typeface="Courier" charset="0"/>
              </a:rPr>
              <a:t>(</a:t>
            </a:r>
            <a:r>
              <a:rPr lang="en-US" sz="1200" dirty="0" err="1">
                <a:solidFill>
                  <a:srgbClr val="000000"/>
                </a:solidFill>
                <a:latin typeface="Courier" charset="0"/>
                <a:ea typeface="Courier" charset="0"/>
                <a:cs typeface="Courier" charset="0"/>
              </a:rPr>
              <a:t>MemorySize</a:t>
            </a:r>
            <a:r>
              <a:rPr lang="en-US" sz="1200" dirty="0">
                <a:solidFill>
                  <a:srgbClr val="000000"/>
                </a:solidFill>
                <a:latin typeface="Courier" charset="0"/>
                <a:ea typeface="Courier" charset="0"/>
                <a:cs typeface="Courier" charset="0"/>
              </a:rPr>
              <a:t>=6.0, </a:t>
            </a:r>
            <a:r>
              <a:rPr lang="en-US" sz="1200" dirty="0" err="1">
                <a:solidFill>
                  <a:srgbClr val="000000"/>
                </a:solidFill>
                <a:latin typeface="Courier" charset="0"/>
                <a:ea typeface="Courier" charset="0"/>
                <a:cs typeface="Courier" charset="0"/>
              </a:rPr>
              <a:t>ProcessorPerformance</a:t>
            </a:r>
            <a:r>
              <a:rPr lang="en-US" sz="1200" dirty="0">
                <a:solidFill>
                  <a:srgbClr val="000000"/>
                </a:solidFill>
                <a:latin typeface="Courier" charset="0"/>
                <a:ea typeface="Courier" charset="0"/>
                <a:cs typeface="Courier" charset="0"/>
              </a:rPr>
              <a:t>=“5000”, </a:t>
            </a:r>
            <a:r>
              <a:rPr lang="en-US" sz="1200" dirty="0" err="1">
                <a:solidFill>
                  <a:srgbClr val="000000"/>
                </a:solidFill>
                <a:latin typeface="Courier" charset="0"/>
                <a:ea typeface="Courier" charset="0"/>
                <a:cs typeface="Courier" charset="0"/>
              </a:rPr>
              <a:t>ComputingUnits</a:t>
            </a:r>
            <a:r>
              <a:rPr lang="en-US" sz="1200" dirty="0">
                <a:solidFill>
                  <a:srgbClr val="000000"/>
                </a:solidFill>
                <a:latin typeface="Courier" charset="0"/>
                <a:ea typeface="Courier" charset="0"/>
                <a:cs typeface="Courier" charset="0"/>
              </a:rPr>
              <a:t>=“8”)</a:t>
            </a:r>
          </a:p>
          <a:p>
            <a:r>
              <a:rPr lang="en-US" sz="1200" b="1" dirty="0">
                <a:solidFill>
                  <a:srgbClr val="000000"/>
                </a:solidFill>
                <a:latin typeface="Courier" charset="0"/>
                <a:ea typeface="Courier" charset="0"/>
                <a:cs typeface="Courier" charset="0"/>
              </a:rPr>
              <a:t>@task </a:t>
            </a:r>
            <a:r>
              <a:rPr lang="en-US" sz="1200" dirty="0">
                <a:solidFill>
                  <a:srgbClr val="000000"/>
                </a:solidFill>
                <a:latin typeface="Courier" charset="0"/>
                <a:ea typeface="Courier" charset="0"/>
                <a:cs typeface="Courier" charset="0"/>
              </a:rPr>
              <a:t>(c=INOUT)</a:t>
            </a:r>
          </a:p>
          <a:p>
            <a:r>
              <a:rPr lang="en-US" sz="1200" dirty="0">
                <a:solidFill>
                  <a:srgbClr val="000000"/>
                </a:solidFill>
                <a:latin typeface="Courier" charset="0"/>
                <a:ea typeface="Courier" charset="0"/>
                <a:cs typeface="Courier" charset="0"/>
              </a:rPr>
              <a:t>def </a:t>
            </a:r>
            <a:r>
              <a:rPr lang="en-US" sz="1200" dirty="0" err="1">
                <a:solidFill>
                  <a:srgbClr val="000000"/>
                </a:solidFill>
                <a:latin typeface="Courier" charset="0"/>
                <a:ea typeface="Courier" charset="0"/>
                <a:cs typeface="Courier" charset="0"/>
              </a:rPr>
              <a:t>myfunc</a:t>
            </a:r>
            <a:r>
              <a:rPr lang="en-US" sz="1200" dirty="0">
                <a:solidFill>
                  <a:srgbClr val="000000"/>
                </a:solidFill>
                <a:latin typeface="Courier" charset="0"/>
                <a:ea typeface="Courier" charset="0"/>
                <a:cs typeface="Courier" charset="0"/>
              </a:rPr>
              <a:t>(a, b, c):</a:t>
            </a:r>
          </a:p>
          <a:p>
            <a:r>
              <a:rPr lang="en-US" sz="1200" dirty="0">
                <a:solidFill>
                  <a:srgbClr val="000000"/>
                </a:solidFill>
                <a:latin typeface="Courier" charset="0"/>
                <a:ea typeface="Courier" charset="0"/>
                <a:cs typeface="Courier" charset="0"/>
              </a:rPr>
              <a:t>    ...</a:t>
            </a:r>
          </a:p>
        </p:txBody>
      </p:sp>
    </p:spTree>
    <p:extLst>
      <p:ext uri="{BB962C8B-B14F-4D97-AF65-F5344CB8AC3E}">
        <p14:creationId xmlns:p14="http://schemas.microsoft.com/office/powerpoint/2010/main" val="17293151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Failure Management</a:t>
            </a:r>
          </a:p>
        </p:txBody>
      </p:sp>
      <p:sp>
        <p:nvSpPr>
          <p:cNvPr id="12" name="Content Placeholder 2">
            <a:extLst>
              <a:ext uri="{FF2B5EF4-FFF2-40B4-BE49-F238E27FC236}">
                <a16:creationId xmlns:a16="http://schemas.microsoft.com/office/drawing/2014/main" id="{C4BE7E30-2EA2-D9FB-EF73-94BC0361C042}"/>
              </a:ext>
            </a:extLst>
          </p:cNvPr>
          <p:cNvSpPr>
            <a:spLocks noGrp="1"/>
          </p:cNvSpPr>
          <p:nvPr>
            <p:ph idx="1"/>
          </p:nvPr>
        </p:nvSpPr>
        <p:spPr>
          <a:xfrm>
            <a:off x="4543500" y="1031288"/>
            <a:ext cx="4184864" cy="3423315"/>
          </a:xfrm>
        </p:spPr>
        <p:txBody>
          <a:bodyPr>
            <a:normAutofit/>
          </a:bodyPr>
          <a:lstStyle/>
          <a:p>
            <a:r>
              <a:rPr lang="en-GB" sz="1350" dirty="0"/>
              <a:t>Tasks can raise exceptions</a:t>
            </a:r>
          </a:p>
          <a:p>
            <a:endParaRPr lang="en-GB" sz="1350" dirty="0"/>
          </a:p>
          <a:p>
            <a:endParaRPr lang="en-GB" sz="1350" dirty="0"/>
          </a:p>
          <a:p>
            <a:endParaRPr lang="en-GB" sz="1350" dirty="0"/>
          </a:p>
          <a:p>
            <a:r>
              <a:rPr lang="en-GB" sz="1350" dirty="0"/>
              <a:t>Combined with groups of tasks enables to cancel the group of tasks on the occurrence of an exception</a:t>
            </a:r>
          </a:p>
        </p:txBody>
      </p:sp>
      <p:sp>
        <p:nvSpPr>
          <p:cNvPr id="10" name="Content Placeholder 2">
            <a:extLst>
              <a:ext uri="{FF2B5EF4-FFF2-40B4-BE49-F238E27FC236}">
                <a16:creationId xmlns:a16="http://schemas.microsoft.com/office/drawing/2014/main" id="{AA9890DB-38F9-21FB-5057-016CB26D4C9D}"/>
              </a:ext>
            </a:extLst>
          </p:cNvPr>
          <p:cNvSpPr txBox="1">
            <a:spLocks/>
          </p:cNvSpPr>
          <p:nvPr/>
        </p:nvSpPr>
        <p:spPr>
          <a:xfrm>
            <a:off x="112950" y="972638"/>
            <a:ext cx="4268550" cy="3624944"/>
          </a:xfrm>
          <a:prstGeom prst="rect">
            <a:avLst/>
          </a:prstGeom>
        </p:spPr>
        <p:txBody>
          <a:bodyPr vert="horz" lIns="68580" tIns="34290" rIns="68580" bIns="3429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350" dirty="0"/>
              <a:t>Interface than enables the programmer to give hints about failure management</a:t>
            </a:r>
          </a:p>
          <a:p>
            <a:endParaRPr lang="en-GB" sz="1350" dirty="0"/>
          </a:p>
          <a:p>
            <a:endParaRPr lang="en-GB" sz="1350" dirty="0"/>
          </a:p>
          <a:p>
            <a:endParaRPr lang="en-GB" sz="1350" dirty="0"/>
          </a:p>
          <a:p>
            <a:pPr marL="0" indent="0">
              <a:buNone/>
            </a:pPr>
            <a:endParaRPr lang="en-GB" sz="1350" dirty="0"/>
          </a:p>
          <a:p>
            <a:r>
              <a:rPr lang="en-GB" sz="1350" dirty="0"/>
              <a:t>Options: RETRY, CANCEL_SUCCESSORS, FAIL, IGNORE</a:t>
            </a:r>
          </a:p>
          <a:p>
            <a:r>
              <a:rPr lang="en-GB" sz="1350" dirty="0"/>
              <a:t>Implications on file management:</a:t>
            </a:r>
          </a:p>
          <a:p>
            <a:pPr lvl="1"/>
            <a:r>
              <a:rPr lang="en-GB" sz="1200" dirty="0"/>
              <a:t>I.e., on IGNORE, output files: are generated empty</a:t>
            </a:r>
          </a:p>
          <a:p>
            <a:r>
              <a:rPr lang="en-GB" sz="1350" b="1" dirty="0"/>
              <a:t>Possibility of ignoring part of the execution of the workflow, for example if a task fails in an unstable device </a:t>
            </a:r>
          </a:p>
          <a:p>
            <a:r>
              <a:rPr lang="en-GB" sz="1350" b="1" dirty="0"/>
              <a:t>Opens the possibility of dynamic workflow behaviour depending on the actual outcome of the tasks </a:t>
            </a:r>
          </a:p>
          <a:p>
            <a:endParaRPr lang="en-GB" sz="1500" b="1" dirty="0"/>
          </a:p>
          <a:p>
            <a:pPr lvl="1"/>
            <a:endParaRPr lang="en-GB" sz="1350" dirty="0"/>
          </a:p>
        </p:txBody>
      </p:sp>
      <p:sp>
        <p:nvSpPr>
          <p:cNvPr id="11" name="Rectangle 10">
            <a:extLst>
              <a:ext uri="{FF2B5EF4-FFF2-40B4-BE49-F238E27FC236}">
                <a16:creationId xmlns:a16="http://schemas.microsoft.com/office/drawing/2014/main" id="{06F859AD-17F0-2888-2A65-748FE995C585}"/>
              </a:ext>
            </a:extLst>
          </p:cNvPr>
          <p:cNvSpPr/>
          <p:nvPr/>
        </p:nvSpPr>
        <p:spPr>
          <a:xfrm>
            <a:off x="288210" y="1489580"/>
            <a:ext cx="3925650" cy="981038"/>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825" b="1" dirty="0">
                <a:solidFill>
                  <a:srgbClr val="000000"/>
                </a:solidFill>
                <a:latin typeface="Courier" charset="0"/>
                <a:ea typeface="Courier" charset="0"/>
                <a:cs typeface="Courier" charset="0"/>
              </a:rPr>
              <a:t>@task(file_path=FILE_INOUT, </a:t>
            </a:r>
            <a:r>
              <a:rPr lang="en-US" sz="825" b="1" dirty="0" err="1">
                <a:solidFill>
                  <a:srgbClr val="000000"/>
                </a:solidFill>
                <a:latin typeface="Courier" charset="0"/>
                <a:ea typeface="Courier" charset="0"/>
                <a:cs typeface="Courier" charset="0"/>
              </a:rPr>
              <a:t>on_failure</a:t>
            </a:r>
            <a:r>
              <a:rPr lang="en-US" sz="825" b="1" dirty="0">
                <a:solidFill>
                  <a:srgbClr val="000000"/>
                </a:solidFill>
                <a:latin typeface="Courier" charset="0"/>
                <a:ea typeface="Courier" charset="0"/>
                <a:cs typeface="Courier" charset="0"/>
              </a:rPr>
              <a:t>='CANCEL_SUCCESSORS’,     </a:t>
            </a:r>
            <a:r>
              <a:rPr lang="en-US" sz="825" b="1" dirty="0" err="1">
                <a:solidFill>
                  <a:srgbClr val="000000"/>
                </a:solidFill>
                <a:latin typeface="Courier" charset="0"/>
                <a:ea typeface="Courier" charset="0"/>
                <a:cs typeface="Courier" charset="0"/>
              </a:rPr>
              <a:t>time_out</a:t>
            </a:r>
            <a:r>
              <a:rPr lang="en-US" sz="825" b="1" dirty="0">
                <a:solidFill>
                  <a:srgbClr val="000000"/>
                </a:solidFill>
                <a:latin typeface="Courier" charset="0"/>
                <a:ea typeface="Courier" charset="0"/>
                <a:cs typeface="Courier" charset="0"/>
              </a:rPr>
              <a:t>=‘$</a:t>
            </a:r>
            <a:r>
              <a:rPr lang="en-US" sz="825" b="1" dirty="0" err="1">
                <a:solidFill>
                  <a:srgbClr val="000000"/>
                </a:solidFill>
                <a:latin typeface="Courier" charset="0"/>
                <a:ea typeface="Courier" charset="0"/>
                <a:cs typeface="Courier" charset="0"/>
              </a:rPr>
              <a:t>task_timeout</a:t>
            </a:r>
            <a:r>
              <a:rPr lang="en-US" sz="825" b="1" dirty="0">
                <a:solidFill>
                  <a:srgbClr val="000000"/>
                </a:solidFill>
                <a:latin typeface="Courier" charset="0"/>
                <a:ea typeface="Courier" charset="0"/>
                <a:cs typeface="Courier" charset="0"/>
              </a:rPr>
              <a:t>’)</a:t>
            </a:r>
          </a:p>
          <a:p>
            <a:r>
              <a:rPr lang="en-US" sz="825" dirty="0">
                <a:solidFill>
                  <a:srgbClr val="000000"/>
                </a:solidFill>
                <a:latin typeface="Courier" charset="0"/>
                <a:ea typeface="Courier" charset="0"/>
                <a:cs typeface="Courier" charset="0"/>
              </a:rPr>
              <a:t>def task(</a:t>
            </a:r>
            <a:r>
              <a:rPr lang="en-US" sz="825" dirty="0" err="1">
                <a:solidFill>
                  <a:srgbClr val="000000"/>
                </a:solidFill>
                <a:latin typeface="Courier" charset="0"/>
                <a:ea typeface="Courier" charset="0"/>
                <a:cs typeface="Courier" charset="0"/>
              </a:rPr>
              <a:t>file_path</a:t>
            </a:r>
            <a:r>
              <a:rPr lang="en-US" sz="825" dirty="0">
                <a:solidFill>
                  <a:srgbClr val="000000"/>
                </a:solidFill>
                <a:latin typeface="Courier" charset="0"/>
                <a:ea typeface="Courier" charset="0"/>
                <a:cs typeface="Courier" charset="0"/>
              </a:rPr>
              <a:t>):</a:t>
            </a:r>
          </a:p>
          <a:p>
            <a:r>
              <a:rPr lang="en-US" sz="825" dirty="0">
                <a:solidFill>
                  <a:srgbClr val="000000"/>
                </a:solidFill>
                <a:latin typeface="Courier" charset="0"/>
                <a:ea typeface="Courier" charset="0"/>
                <a:cs typeface="Courier" charset="0"/>
              </a:rPr>
              <a:t>    ...</a:t>
            </a:r>
          </a:p>
          <a:p>
            <a:r>
              <a:rPr lang="en-US" sz="825" dirty="0">
                <a:solidFill>
                  <a:srgbClr val="000000"/>
                </a:solidFill>
                <a:latin typeface="Courier" charset="0"/>
                <a:ea typeface="Courier" charset="0"/>
                <a:cs typeface="Courier" charset="0"/>
              </a:rPr>
              <a:t>    if </a:t>
            </a:r>
            <a:r>
              <a:rPr lang="en-US" sz="825" dirty="0" err="1">
                <a:solidFill>
                  <a:srgbClr val="000000"/>
                </a:solidFill>
                <a:latin typeface="Courier" charset="0"/>
                <a:ea typeface="Courier" charset="0"/>
                <a:cs typeface="Courier" charset="0"/>
              </a:rPr>
              <a:t>cond</a:t>
            </a:r>
            <a:r>
              <a:rPr lang="en-US" sz="825" dirty="0">
                <a:solidFill>
                  <a:srgbClr val="000000"/>
                </a:solidFill>
                <a:latin typeface="Courier" charset="0"/>
                <a:ea typeface="Courier" charset="0"/>
                <a:cs typeface="Courier" charset="0"/>
              </a:rPr>
              <a:t> :</a:t>
            </a:r>
          </a:p>
          <a:p>
            <a:r>
              <a:rPr lang="en-US" sz="825" dirty="0">
                <a:solidFill>
                  <a:srgbClr val="000000"/>
                </a:solidFill>
                <a:latin typeface="Courier" charset="0"/>
                <a:ea typeface="Courier" charset="0"/>
                <a:cs typeface="Courier" charset="0"/>
              </a:rPr>
              <a:t>        raise Exception()</a:t>
            </a:r>
          </a:p>
        </p:txBody>
      </p:sp>
      <p:sp>
        <p:nvSpPr>
          <p:cNvPr id="13" name="Rectangle 12">
            <a:extLst>
              <a:ext uri="{FF2B5EF4-FFF2-40B4-BE49-F238E27FC236}">
                <a16:creationId xmlns:a16="http://schemas.microsoft.com/office/drawing/2014/main" id="{C0E4DA7F-0A21-F55D-5733-5FA2C3E129C7}"/>
              </a:ext>
            </a:extLst>
          </p:cNvPr>
          <p:cNvSpPr/>
          <p:nvPr/>
        </p:nvSpPr>
        <p:spPr>
          <a:xfrm>
            <a:off x="4701286" y="2843255"/>
            <a:ext cx="2765330" cy="1777410"/>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825" dirty="0">
                <a:solidFill>
                  <a:srgbClr val="000000"/>
                </a:solidFill>
                <a:latin typeface="Courier" charset="0"/>
              </a:rPr>
              <a:t>def </a:t>
            </a:r>
            <a:r>
              <a:rPr lang="en-US" sz="825" dirty="0" err="1">
                <a:solidFill>
                  <a:srgbClr val="000000"/>
                </a:solidFill>
                <a:latin typeface="Courier" charset="0"/>
              </a:rPr>
              <a:t>test_cancellation</a:t>
            </a:r>
            <a:r>
              <a:rPr lang="en-US" sz="825" dirty="0">
                <a:solidFill>
                  <a:srgbClr val="000000"/>
                </a:solidFill>
                <a:latin typeface="Courier" charset="0"/>
              </a:rPr>
              <a:t>(</a:t>
            </a:r>
            <a:r>
              <a:rPr lang="en-US" sz="825" dirty="0" err="1">
                <a:solidFill>
                  <a:srgbClr val="000000"/>
                </a:solidFill>
                <a:latin typeface="Courier" charset="0"/>
              </a:rPr>
              <a:t>file_name</a:t>
            </a:r>
            <a:r>
              <a:rPr lang="en-US" sz="825" dirty="0">
                <a:solidFill>
                  <a:srgbClr val="000000"/>
                </a:solidFill>
                <a:latin typeface="Courier" charset="0"/>
              </a:rPr>
              <a:t>):</a:t>
            </a:r>
          </a:p>
          <a:p>
            <a:r>
              <a:rPr lang="en-US" sz="825" dirty="0">
                <a:solidFill>
                  <a:srgbClr val="000000"/>
                </a:solidFill>
                <a:latin typeface="Courier" charset="0"/>
              </a:rPr>
              <a:t>    try:</a:t>
            </a:r>
          </a:p>
          <a:p>
            <a:r>
              <a:rPr lang="en-US" sz="825" dirty="0">
                <a:solidFill>
                  <a:srgbClr val="000000"/>
                </a:solidFill>
                <a:latin typeface="Courier" charset="0"/>
              </a:rPr>
              <a:t>        with </a:t>
            </a:r>
            <a:r>
              <a:rPr lang="en-US" sz="825" b="1" dirty="0" err="1">
                <a:solidFill>
                  <a:srgbClr val="000000"/>
                </a:solidFill>
                <a:latin typeface="Courier" charset="0"/>
              </a:rPr>
              <a:t>TaskGroup</a:t>
            </a:r>
            <a:r>
              <a:rPr lang="en-US" sz="825" b="1" dirty="0">
                <a:solidFill>
                  <a:srgbClr val="000000"/>
                </a:solidFill>
                <a:latin typeface="Courier" charset="0"/>
              </a:rPr>
              <a:t>('</a:t>
            </a:r>
            <a:r>
              <a:rPr lang="en-US" sz="825" b="1" dirty="0" err="1">
                <a:solidFill>
                  <a:srgbClr val="000000"/>
                </a:solidFill>
                <a:latin typeface="Courier" charset="0"/>
              </a:rPr>
              <a:t>failedGroup</a:t>
            </a:r>
            <a:r>
              <a:rPr lang="en-US" sz="825" b="1" dirty="0">
                <a:solidFill>
                  <a:srgbClr val="000000"/>
                </a:solidFill>
                <a:latin typeface="Courier" charset="0"/>
              </a:rPr>
              <a:t>’):</a:t>
            </a:r>
          </a:p>
          <a:p>
            <a:r>
              <a:rPr lang="en-US" sz="825" b="1" dirty="0">
                <a:solidFill>
                  <a:srgbClr val="000000"/>
                </a:solidFill>
                <a:latin typeface="Courier" charset="0"/>
              </a:rPr>
              <a:t>              </a:t>
            </a:r>
            <a:r>
              <a:rPr lang="en-US" sz="825" dirty="0" err="1">
                <a:solidFill>
                  <a:srgbClr val="000000"/>
                </a:solidFill>
                <a:latin typeface="Courier" charset="0"/>
              </a:rPr>
              <a:t>long_task</a:t>
            </a:r>
            <a:r>
              <a:rPr lang="en-US" sz="825" dirty="0">
                <a:solidFill>
                  <a:srgbClr val="000000"/>
                </a:solidFill>
                <a:latin typeface="Courier" charset="0"/>
              </a:rPr>
              <a:t>(</a:t>
            </a:r>
            <a:r>
              <a:rPr lang="en-US" sz="825" dirty="0" err="1">
                <a:solidFill>
                  <a:srgbClr val="000000"/>
                </a:solidFill>
                <a:latin typeface="Courier" charset="0"/>
              </a:rPr>
              <a:t>file_name</a:t>
            </a:r>
            <a:r>
              <a:rPr lang="en-US" sz="825" dirty="0">
                <a:solidFill>
                  <a:srgbClr val="000000"/>
                </a:solidFill>
                <a:latin typeface="Courier" charset="0"/>
              </a:rPr>
              <a:t>)</a:t>
            </a:r>
          </a:p>
          <a:p>
            <a:r>
              <a:rPr lang="en-US" sz="825" dirty="0">
                <a:solidFill>
                  <a:srgbClr val="000000"/>
                </a:solidFill>
                <a:latin typeface="Courier" charset="0"/>
              </a:rPr>
              <a:t>	   </a:t>
            </a:r>
            <a:r>
              <a:rPr lang="en-US" sz="825" dirty="0" err="1">
                <a:solidFill>
                  <a:srgbClr val="000000"/>
                </a:solidFill>
                <a:latin typeface="Courier" charset="0"/>
              </a:rPr>
              <a:t>long_task</a:t>
            </a:r>
            <a:r>
              <a:rPr lang="en-US" sz="825" dirty="0">
                <a:solidFill>
                  <a:srgbClr val="000000"/>
                </a:solidFill>
                <a:latin typeface="Courier" charset="0"/>
              </a:rPr>
              <a:t>(</a:t>
            </a:r>
            <a:r>
              <a:rPr lang="en-US" sz="825" dirty="0" err="1">
                <a:solidFill>
                  <a:srgbClr val="000000"/>
                </a:solidFill>
                <a:latin typeface="Courier" charset="0"/>
              </a:rPr>
              <a:t>file_name</a:t>
            </a:r>
            <a:r>
              <a:rPr lang="en-US" sz="825" dirty="0">
                <a:solidFill>
                  <a:srgbClr val="000000"/>
                </a:solidFill>
                <a:latin typeface="Courier" charset="0"/>
              </a:rPr>
              <a:t>)</a:t>
            </a:r>
          </a:p>
          <a:p>
            <a:pPr lvl="1"/>
            <a:r>
              <a:rPr lang="en-US" sz="825" dirty="0">
                <a:solidFill>
                  <a:srgbClr val="000000"/>
                </a:solidFill>
                <a:latin typeface="Courier" charset="0"/>
              </a:rPr>
              <a:t>	   </a:t>
            </a:r>
            <a:r>
              <a:rPr lang="en-US" sz="825" dirty="0" err="1">
                <a:solidFill>
                  <a:srgbClr val="000000"/>
                </a:solidFill>
                <a:latin typeface="Courier" charset="0"/>
              </a:rPr>
              <a:t>executed_task</a:t>
            </a:r>
            <a:r>
              <a:rPr lang="en-US" sz="825" dirty="0">
                <a:solidFill>
                  <a:srgbClr val="000000"/>
                </a:solidFill>
                <a:latin typeface="Courier" charset="0"/>
              </a:rPr>
              <a:t>(</a:t>
            </a:r>
            <a:r>
              <a:rPr lang="en-US" sz="825" dirty="0" err="1">
                <a:solidFill>
                  <a:srgbClr val="000000"/>
                </a:solidFill>
                <a:latin typeface="Courier" charset="0"/>
              </a:rPr>
              <a:t>file_name</a:t>
            </a:r>
            <a:r>
              <a:rPr lang="en-US" sz="825" dirty="0">
                <a:solidFill>
                  <a:srgbClr val="000000"/>
                </a:solidFill>
                <a:latin typeface="Courier" charset="0"/>
              </a:rPr>
              <a:t>)</a:t>
            </a:r>
          </a:p>
          <a:p>
            <a:pPr lvl="1"/>
            <a:r>
              <a:rPr lang="en-US" sz="825" dirty="0">
                <a:solidFill>
                  <a:srgbClr val="000000"/>
                </a:solidFill>
                <a:latin typeface="Courier" charset="0"/>
              </a:rPr>
              <a:t>	   </a:t>
            </a:r>
            <a:r>
              <a:rPr lang="en-US" sz="825" dirty="0" err="1">
                <a:solidFill>
                  <a:srgbClr val="000000"/>
                </a:solidFill>
                <a:latin typeface="Courier" charset="0"/>
              </a:rPr>
              <a:t>comp_task</a:t>
            </a:r>
            <a:r>
              <a:rPr lang="en-US" sz="825" dirty="0">
                <a:solidFill>
                  <a:srgbClr val="000000"/>
                </a:solidFill>
                <a:latin typeface="Courier" charset="0"/>
              </a:rPr>
              <a:t>(</a:t>
            </a:r>
            <a:r>
              <a:rPr lang="en-US" sz="825" dirty="0" err="1">
                <a:solidFill>
                  <a:srgbClr val="000000"/>
                </a:solidFill>
                <a:latin typeface="Courier" charset="0"/>
              </a:rPr>
              <a:t>file_name</a:t>
            </a:r>
            <a:r>
              <a:rPr lang="en-US" sz="825" dirty="0">
                <a:solidFill>
                  <a:srgbClr val="000000"/>
                </a:solidFill>
                <a:latin typeface="Courier" charset="0"/>
              </a:rPr>
              <a:t>)</a:t>
            </a:r>
          </a:p>
          <a:p>
            <a:r>
              <a:rPr lang="en-US" sz="825" dirty="0">
                <a:solidFill>
                  <a:srgbClr val="000000"/>
                </a:solidFill>
                <a:latin typeface="Courier" charset="0"/>
              </a:rPr>
              <a:t> 	   </a:t>
            </a:r>
            <a:r>
              <a:rPr lang="en-US" sz="825" dirty="0" err="1">
                <a:solidFill>
                  <a:srgbClr val="000000"/>
                </a:solidFill>
                <a:latin typeface="Courier" charset="0"/>
              </a:rPr>
              <a:t>cancelledTask</a:t>
            </a:r>
            <a:r>
              <a:rPr lang="en-US" sz="825" dirty="0">
                <a:solidFill>
                  <a:srgbClr val="000000"/>
                </a:solidFill>
                <a:latin typeface="Courier" charset="0"/>
              </a:rPr>
              <a:t>(FILE_NAME);</a:t>
            </a:r>
          </a:p>
          <a:p>
            <a:r>
              <a:rPr lang="en-US" sz="825" dirty="0">
                <a:solidFill>
                  <a:srgbClr val="000000"/>
                </a:solidFill>
                <a:latin typeface="Courier" charset="0"/>
              </a:rPr>
              <a:t>	   </a:t>
            </a:r>
            <a:r>
              <a:rPr lang="en-US" sz="825" dirty="0" err="1">
                <a:solidFill>
                  <a:srgbClr val="000000"/>
                </a:solidFill>
                <a:latin typeface="Courier" charset="0"/>
              </a:rPr>
              <a:t>cancelledTask</a:t>
            </a:r>
            <a:r>
              <a:rPr lang="en-US" sz="825" dirty="0">
                <a:solidFill>
                  <a:srgbClr val="000000"/>
                </a:solidFill>
                <a:latin typeface="Courier" charset="0"/>
              </a:rPr>
              <a:t>(FILE_NAME)</a:t>
            </a:r>
          </a:p>
          <a:p>
            <a:endParaRPr lang="en-US" sz="825" dirty="0">
              <a:solidFill>
                <a:srgbClr val="000000"/>
              </a:solidFill>
              <a:latin typeface="Courier" charset="0"/>
            </a:endParaRPr>
          </a:p>
          <a:p>
            <a:r>
              <a:rPr lang="en-US" sz="825" dirty="0">
                <a:solidFill>
                  <a:srgbClr val="000000"/>
                </a:solidFill>
                <a:latin typeface="Courier" charset="0"/>
              </a:rPr>
              <a:t>except </a:t>
            </a:r>
            <a:r>
              <a:rPr lang="en-US" sz="825" b="1" dirty="0" err="1">
                <a:solidFill>
                  <a:srgbClr val="000000"/>
                </a:solidFill>
                <a:latin typeface="Courier" charset="0"/>
              </a:rPr>
              <a:t>COMPSsException</a:t>
            </a:r>
            <a:r>
              <a:rPr lang="en-US" sz="825" dirty="0">
                <a:solidFill>
                  <a:srgbClr val="000000"/>
                </a:solidFill>
                <a:latin typeface="Courier" charset="0"/>
              </a:rPr>
              <a:t>:</a:t>
            </a:r>
          </a:p>
          <a:p>
            <a:r>
              <a:rPr lang="en-US" sz="825" dirty="0">
                <a:solidFill>
                  <a:srgbClr val="000000"/>
                </a:solidFill>
                <a:latin typeface="Courier" charset="0"/>
              </a:rPr>
              <a:t>        print("</a:t>
            </a:r>
            <a:r>
              <a:rPr lang="en-US" sz="825" dirty="0" err="1">
                <a:solidFill>
                  <a:srgbClr val="000000"/>
                </a:solidFill>
                <a:latin typeface="Courier" charset="0"/>
              </a:rPr>
              <a:t>COMPSsException</a:t>
            </a:r>
            <a:r>
              <a:rPr lang="en-US" sz="825" dirty="0">
                <a:solidFill>
                  <a:srgbClr val="000000"/>
                </a:solidFill>
                <a:latin typeface="Courier" charset="0"/>
              </a:rPr>
              <a:t> caught")</a:t>
            </a:r>
          </a:p>
          <a:p>
            <a:r>
              <a:rPr lang="en-US" sz="825" dirty="0">
                <a:solidFill>
                  <a:srgbClr val="000000"/>
                </a:solidFill>
                <a:latin typeface="Courier" charset="0"/>
              </a:rPr>
              <a:t>        </a:t>
            </a:r>
            <a:r>
              <a:rPr lang="en-US" sz="825" dirty="0" err="1">
                <a:solidFill>
                  <a:srgbClr val="000000"/>
                </a:solidFill>
                <a:latin typeface="Courier" charset="0"/>
              </a:rPr>
              <a:t>write_two</a:t>
            </a:r>
            <a:r>
              <a:rPr lang="en-US" sz="825" dirty="0">
                <a:solidFill>
                  <a:srgbClr val="000000"/>
                </a:solidFill>
                <a:latin typeface="Courier" charset="0"/>
              </a:rPr>
              <a:t>(</a:t>
            </a:r>
            <a:r>
              <a:rPr lang="en-US" sz="825" dirty="0" err="1">
                <a:solidFill>
                  <a:srgbClr val="000000"/>
                </a:solidFill>
                <a:latin typeface="Courier" charset="0"/>
              </a:rPr>
              <a:t>file_name</a:t>
            </a:r>
            <a:r>
              <a:rPr lang="en-US" sz="1050" dirty="0">
                <a:solidFill>
                  <a:srgbClr val="000000"/>
                </a:solidFill>
                <a:latin typeface="Courier" charset="0"/>
              </a:rPr>
              <a:t>)</a:t>
            </a:r>
          </a:p>
        </p:txBody>
      </p:sp>
      <p:sp>
        <p:nvSpPr>
          <p:cNvPr id="14" name="Rectangle 13">
            <a:extLst>
              <a:ext uri="{FF2B5EF4-FFF2-40B4-BE49-F238E27FC236}">
                <a16:creationId xmlns:a16="http://schemas.microsoft.com/office/drawing/2014/main" id="{7FCC0491-8558-B7E0-8B34-779DF132F556}"/>
              </a:ext>
            </a:extLst>
          </p:cNvPr>
          <p:cNvSpPr/>
          <p:nvPr/>
        </p:nvSpPr>
        <p:spPr>
          <a:xfrm>
            <a:off x="4959839" y="1364770"/>
            <a:ext cx="3441206" cy="646331"/>
          </a:xfrm>
          <a:prstGeom prst="rect">
            <a:avLst/>
          </a:prstGeom>
          <a:solidFill>
            <a:schemeClr val="accent1">
              <a:lumMod val="20000"/>
              <a:lumOff val="80000"/>
            </a:schemeClr>
          </a:solidFill>
          <a:ln>
            <a:solidFill>
              <a:srgbClr val="B4CCEA"/>
            </a:solidFill>
          </a:ln>
          <a:effectLst/>
        </p:spPr>
        <p:txBody>
          <a:bodyPr wrap="square" rtlCol="0">
            <a:spAutoFit/>
          </a:bodyPr>
          <a:lstStyle/>
          <a:p>
            <a:r>
              <a:rPr lang="en-US" sz="900" b="1" dirty="0">
                <a:solidFill>
                  <a:srgbClr val="000000"/>
                </a:solidFill>
                <a:latin typeface="Courier" charset="0"/>
              </a:rPr>
              <a:t>@task(</a:t>
            </a:r>
            <a:r>
              <a:rPr lang="en-US" sz="900" b="1" dirty="0" err="1">
                <a:solidFill>
                  <a:srgbClr val="000000"/>
                </a:solidFill>
                <a:latin typeface="Courier" charset="0"/>
              </a:rPr>
              <a:t>file_path</a:t>
            </a:r>
            <a:r>
              <a:rPr lang="en-US" sz="900" b="1" dirty="0">
                <a:solidFill>
                  <a:srgbClr val="000000"/>
                </a:solidFill>
                <a:latin typeface="Courier" charset="0"/>
              </a:rPr>
              <a:t>=FILE_INOUT)</a:t>
            </a:r>
          </a:p>
          <a:p>
            <a:r>
              <a:rPr lang="en-US" sz="900" dirty="0">
                <a:solidFill>
                  <a:srgbClr val="000000"/>
                </a:solidFill>
                <a:latin typeface="Courier" charset="0"/>
              </a:rPr>
              <a:t>def </a:t>
            </a:r>
            <a:r>
              <a:rPr lang="en-US" sz="900" dirty="0" err="1">
                <a:solidFill>
                  <a:srgbClr val="000000"/>
                </a:solidFill>
                <a:latin typeface="Courier" charset="0"/>
              </a:rPr>
              <a:t>comp_task</a:t>
            </a:r>
            <a:r>
              <a:rPr lang="en-US" sz="900" dirty="0">
                <a:solidFill>
                  <a:srgbClr val="000000"/>
                </a:solidFill>
                <a:latin typeface="Courier" charset="0"/>
              </a:rPr>
              <a:t>(</a:t>
            </a:r>
            <a:r>
              <a:rPr lang="en-US" sz="900" dirty="0" err="1">
                <a:solidFill>
                  <a:srgbClr val="000000"/>
                </a:solidFill>
                <a:latin typeface="Courier" charset="0"/>
              </a:rPr>
              <a:t>file_path</a:t>
            </a:r>
            <a:r>
              <a:rPr lang="en-US" sz="900" dirty="0">
                <a:solidFill>
                  <a:srgbClr val="000000"/>
                </a:solidFill>
                <a:latin typeface="Courier" charset="0"/>
              </a:rPr>
              <a:t>):</a:t>
            </a:r>
          </a:p>
          <a:p>
            <a:r>
              <a:rPr lang="en-US" sz="900" dirty="0">
                <a:solidFill>
                  <a:srgbClr val="000000"/>
                </a:solidFill>
                <a:latin typeface="Courier" charset="0"/>
              </a:rPr>
              <a:t>    ...</a:t>
            </a:r>
          </a:p>
          <a:p>
            <a:r>
              <a:rPr lang="en-US" sz="900" dirty="0">
                <a:solidFill>
                  <a:srgbClr val="000000"/>
                </a:solidFill>
                <a:latin typeface="Courier" charset="0"/>
              </a:rPr>
              <a:t>    raise </a:t>
            </a:r>
            <a:r>
              <a:rPr lang="en-US" sz="900" b="1" dirty="0" err="1">
                <a:solidFill>
                  <a:srgbClr val="000000"/>
                </a:solidFill>
                <a:latin typeface="Courier" charset="0"/>
              </a:rPr>
              <a:t>COMPSsException</a:t>
            </a:r>
            <a:r>
              <a:rPr lang="en-US" sz="900" b="1" dirty="0">
                <a:solidFill>
                  <a:srgbClr val="000000"/>
                </a:solidFill>
                <a:latin typeface="Courier" charset="0"/>
              </a:rPr>
              <a:t>("Exception raised")</a:t>
            </a:r>
          </a:p>
        </p:txBody>
      </p:sp>
      <p:grpSp>
        <p:nvGrpSpPr>
          <p:cNvPr id="15" name="Group 14">
            <a:extLst>
              <a:ext uri="{FF2B5EF4-FFF2-40B4-BE49-F238E27FC236}">
                <a16:creationId xmlns:a16="http://schemas.microsoft.com/office/drawing/2014/main" id="{86241FA5-723E-3B8F-5FC4-F0BCE9C2B5B8}"/>
              </a:ext>
            </a:extLst>
          </p:cNvPr>
          <p:cNvGrpSpPr/>
          <p:nvPr/>
        </p:nvGrpSpPr>
        <p:grpSpPr>
          <a:xfrm>
            <a:off x="7547616" y="3132279"/>
            <a:ext cx="1431768" cy="1414994"/>
            <a:chOff x="1360720" y="1785256"/>
            <a:chExt cx="1909024" cy="1886659"/>
          </a:xfrm>
        </p:grpSpPr>
        <p:sp>
          <p:nvSpPr>
            <p:cNvPr id="16" name="Oval 15">
              <a:extLst>
                <a:ext uri="{FF2B5EF4-FFF2-40B4-BE49-F238E27FC236}">
                  <a16:creationId xmlns:a16="http://schemas.microsoft.com/office/drawing/2014/main" id="{F4102B46-7C60-9AD9-559D-5348ED216C6C}"/>
                </a:ext>
              </a:extLst>
            </p:cNvPr>
            <p:cNvSpPr/>
            <p:nvPr/>
          </p:nvSpPr>
          <p:spPr>
            <a:xfrm>
              <a:off x="1360720" y="1785257"/>
              <a:ext cx="432000" cy="13585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t>L</a:t>
              </a:r>
              <a:endParaRPr lang="en-GB" sz="825" dirty="0"/>
            </a:p>
          </p:txBody>
        </p:sp>
        <p:sp>
          <p:nvSpPr>
            <p:cNvPr id="17" name="Oval 16">
              <a:extLst>
                <a:ext uri="{FF2B5EF4-FFF2-40B4-BE49-F238E27FC236}">
                  <a16:creationId xmlns:a16="http://schemas.microsoft.com/office/drawing/2014/main" id="{F6BF6AF7-8E93-5093-3CD7-1C2EE8937953}"/>
                </a:ext>
              </a:extLst>
            </p:cNvPr>
            <p:cNvSpPr/>
            <p:nvPr/>
          </p:nvSpPr>
          <p:spPr>
            <a:xfrm>
              <a:off x="1857353" y="1785256"/>
              <a:ext cx="432000" cy="135858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t>L</a:t>
              </a:r>
            </a:p>
          </p:txBody>
        </p:sp>
        <p:sp>
          <p:nvSpPr>
            <p:cNvPr id="18" name="Oval 17">
              <a:extLst>
                <a:ext uri="{FF2B5EF4-FFF2-40B4-BE49-F238E27FC236}">
                  <a16:creationId xmlns:a16="http://schemas.microsoft.com/office/drawing/2014/main" id="{6BEC3E3E-FA8D-7533-561B-3CB90B34E2F2}"/>
                </a:ext>
              </a:extLst>
            </p:cNvPr>
            <p:cNvSpPr/>
            <p:nvPr/>
          </p:nvSpPr>
          <p:spPr>
            <a:xfrm>
              <a:off x="2405744" y="1785257"/>
              <a:ext cx="432000" cy="432000"/>
            </a:xfrm>
            <a:prstGeom prst="ellipse">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t>E</a:t>
              </a:r>
            </a:p>
          </p:txBody>
        </p:sp>
        <p:sp>
          <p:nvSpPr>
            <p:cNvPr id="19" name="Oval 18">
              <a:extLst>
                <a:ext uri="{FF2B5EF4-FFF2-40B4-BE49-F238E27FC236}">
                  <a16:creationId xmlns:a16="http://schemas.microsoft.com/office/drawing/2014/main" id="{08ACEA1A-2114-3EE3-B648-C601E8014816}"/>
                </a:ext>
              </a:extLst>
            </p:cNvPr>
            <p:cNvSpPr/>
            <p:nvPr/>
          </p:nvSpPr>
          <p:spPr>
            <a:xfrm>
              <a:off x="2405744" y="2507143"/>
              <a:ext cx="432000" cy="432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t>T</a:t>
              </a:r>
            </a:p>
          </p:txBody>
        </p:sp>
        <p:sp>
          <p:nvSpPr>
            <p:cNvPr id="20" name="Oval 19">
              <a:extLst>
                <a:ext uri="{FF2B5EF4-FFF2-40B4-BE49-F238E27FC236}">
                  <a16:creationId xmlns:a16="http://schemas.microsoft.com/office/drawing/2014/main" id="{2A8656D2-2BFF-1AE3-70DA-B4EF523C27E3}"/>
                </a:ext>
              </a:extLst>
            </p:cNvPr>
            <p:cNvSpPr/>
            <p:nvPr/>
          </p:nvSpPr>
          <p:spPr>
            <a:xfrm>
              <a:off x="1990372" y="3239915"/>
              <a:ext cx="432000" cy="432000"/>
            </a:xfrm>
            <a:prstGeom prst="ellipse">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t>C</a:t>
              </a:r>
            </a:p>
          </p:txBody>
        </p:sp>
        <p:sp>
          <p:nvSpPr>
            <p:cNvPr id="21" name="Oval 20">
              <a:extLst>
                <a:ext uri="{FF2B5EF4-FFF2-40B4-BE49-F238E27FC236}">
                  <a16:creationId xmlns:a16="http://schemas.microsoft.com/office/drawing/2014/main" id="{FA618165-59FA-616B-F9BE-6CB16620600C}"/>
                </a:ext>
              </a:extLst>
            </p:cNvPr>
            <p:cNvSpPr/>
            <p:nvPr/>
          </p:nvSpPr>
          <p:spPr>
            <a:xfrm>
              <a:off x="2837744" y="3239915"/>
              <a:ext cx="432000" cy="432000"/>
            </a:xfrm>
            <a:prstGeom prst="ellipse">
              <a:avLst/>
            </a:prstGeom>
            <a:solidFill>
              <a:srgbClr val="FFC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t>C</a:t>
              </a:r>
            </a:p>
          </p:txBody>
        </p:sp>
        <p:cxnSp>
          <p:nvCxnSpPr>
            <p:cNvPr id="22" name="Curved Connector 12">
              <a:extLst>
                <a:ext uri="{FF2B5EF4-FFF2-40B4-BE49-F238E27FC236}">
                  <a16:creationId xmlns:a16="http://schemas.microsoft.com/office/drawing/2014/main" id="{F49E92DE-4AD1-7CEC-EC48-07CC352E4698}"/>
                </a:ext>
              </a:extLst>
            </p:cNvPr>
            <p:cNvCxnSpPr>
              <a:stCxn id="18" idx="4"/>
              <a:endCxn id="19" idx="0"/>
            </p:cNvCxnSpPr>
            <p:nvPr/>
          </p:nvCxnSpPr>
          <p:spPr>
            <a:xfrm rot="5400000">
              <a:off x="2476801" y="2362200"/>
              <a:ext cx="289886" cy="1270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urved Connector 13">
              <a:extLst>
                <a:ext uri="{FF2B5EF4-FFF2-40B4-BE49-F238E27FC236}">
                  <a16:creationId xmlns:a16="http://schemas.microsoft.com/office/drawing/2014/main" id="{1640A3DA-EDD5-EE77-19B2-B86FAD74920C}"/>
                </a:ext>
              </a:extLst>
            </p:cNvPr>
            <p:cNvCxnSpPr>
              <a:stCxn id="19" idx="4"/>
              <a:endCxn id="20" idx="0"/>
            </p:cNvCxnSpPr>
            <p:nvPr/>
          </p:nvCxnSpPr>
          <p:spPr>
            <a:xfrm rot="5400000">
              <a:off x="2263672" y="2881843"/>
              <a:ext cx="300772" cy="415372"/>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urved Connector 14">
              <a:extLst>
                <a:ext uri="{FF2B5EF4-FFF2-40B4-BE49-F238E27FC236}">
                  <a16:creationId xmlns:a16="http://schemas.microsoft.com/office/drawing/2014/main" id="{DE824154-BC4B-2B5C-F599-8B1AC6ED541C}"/>
                </a:ext>
              </a:extLst>
            </p:cNvPr>
            <p:cNvCxnSpPr>
              <a:stCxn id="19" idx="4"/>
              <a:endCxn id="21" idx="0"/>
            </p:cNvCxnSpPr>
            <p:nvPr/>
          </p:nvCxnSpPr>
          <p:spPr>
            <a:xfrm rot="16200000" flipH="1">
              <a:off x="2687358" y="2873529"/>
              <a:ext cx="300772" cy="43200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493138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GB"/>
              <a:t>Other decorators: linking with other </a:t>
            </a:r>
            <a:br>
              <a:rPr lang="en-GB"/>
            </a:br>
            <a:r>
              <a:rPr lang="en-GB"/>
              <a:t>programming models</a:t>
            </a:r>
            <a:endParaRPr lang="en-GB" dirty="0"/>
          </a:p>
        </p:txBody>
      </p:sp>
      <p:sp>
        <p:nvSpPr>
          <p:cNvPr id="3" name="Marcador de contenido 2"/>
          <p:cNvSpPr>
            <a:spLocks noGrp="1"/>
          </p:cNvSpPr>
          <p:nvPr>
            <p:ph idx="1"/>
          </p:nvPr>
        </p:nvSpPr>
        <p:spPr/>
        <p:txBody>
          <a:bodyPr/>
          <a:lstStyle/>
          <a:p>
            <a:r>
              <a:rPr lang="en-GB" dirty="0"/>
              <a:t>A task can be more than a sequential function</a:t>
            </a:r>
          </a:p>
          <a:p>
            <a:pPr lvl="1"/>
            <a:r>
              <a:rPr lang="en-GB" dirty="0"/>
              <a:t>A task in </a:t>
            </a:r>
            <a:r>
              <a:rPr lang="en-GB" dirty="0" err="1"/>
              <a:t>PyCOMPSs</a:t>
            </a:r>
            <a:r>
              <a:rPr lang="en-GB" dirty="0"/>
              <a:t> can be sequential, multicore or multi-node</a:t>
            </a:r>
          </a:p>
          <a:p>
            <a:pPr lvl="1"/>
            <a:r>
              <a:rPr lang="en-GB" dirty="0"/>
              <a:t>External binary invocation: wrapper function generated automatically</a:t>
            </a:r>
          </a:p>
          <a:p>
            <a:pPr lvl="1"/>
            <a:r>
              <a:rPr lang="en-GB" dirty="0"/>
              <a:t>Supports for alternative programming models: MPI and </a:t>
            </a:r>
            <a:r>
              <a:rPr lang="en-GB" dirty="0" err="1"/>
              <a:t>OmpSs</a:t>
            </a:r>
            <a:endParaRPr lang="en-GB" dirty="0"/>
          </a:p>
          <a:p>
            <a:r>
              <a:rPr lang="en-GB" dirty="0"/>
              <a:t>Additional decorators:</a:t>
            </a:r>
          </a:p>
          <a:p>
            <a:pPr lvl="1"/>
            <a:r>
              <a:rPr lang="en-GB" dirty="0"/>
              <a:t>@binary(binary=“</a:t>
            </a:r>
            <a:r>
              <a:rPr lang="en-GB" dirty="0" err="1"/>
              <a:t>app.bin</a:t>
            </a:r>
            <a:r>
              <a:rPr lang="en-GB" dirty="0"/>
              <a:t>”)</a:t>
            </a:r>
          </a:p>
          <a:p>
            <a:pPr lvl="1"/>
            <a:r>
              <a:rPr lang="en-GB" dirty="0"/>
              <a:t>@</a:t>
            </a:r>
            <a:r>
              <a:rPr lang="en-GB" dirty="0" err="1"/>
              <a:t>mpi</a:t>
            </a:r>
            <a:r>
              <a:rPr lang="en-GB" dirty="0"/>
              <a:t>(binary=“</a:t>
            </a:r>
            <a:r>
              <a:rPr lang="en-GB" dirty="0" err="1"/>
              <a:t>mpiApp.bin</a:t>
            </a:r>
            <a:r>
              <a:rPr lang="en-GB" dirty="0"/>
              <a:t>”, runner=“</a:t>
            </a:r>
            <a:r>
              <a:rPr lang="en-GB" dirty="0" err="1"/>
              <a:t>mpirun</a:t>
            </a:r>
            <a:r>
              <a:rPr lang="en-GB" dirty="0"/>
              <a:t>”, processes=8)</a:t>
            </a:r>
          </a:p>
          <a:p>
            <a:pPr lvl="1"/>
            <a:r>
              <a:rPr lang="en-GB" dirty="0"/>
              <a:t>@</a:t>
            </a:r>
            <a:r>
              <a:rPr lang="en-GB" dirty="0" err="1"/>
              <a:t>ompss</a:t>
            </a:r>
            <a:r>
              <a:rPr lang="en-GB" dirty="0"/>
              <a:t>(binary=“</a:t>
            </a:r>
            <a:r>
              <a:rPr lang="en-GB" dirty="0" err="1"/>
              <a:t>ompssApp.bin</a:t>
            </a:r>
            <a:r>
              <a:rPr lang="en-GB" dirty="0"/>
              <a:t>”)</a:t>
            </a:r>
          </a:p>
          <a:p>
            <a:r>
              <a:rPr lang="en-GB" dirty="0"/>
              <a:t>Can be combined with the @constraint and @implement decorators</a:t>
            </a:r>
          </a:p>
          <a:p>
            <a:pPr lvl="1"/>
            <a:endParaRPr lang="en-GB" dirty="0"/>
          </a:p>
          <a:p>
            <a:pPr lvl="2"/>
            <a:endParaRPr lang="en-GB" dirty="0"/>
          </a:p>
        </p:txBody>
      </p:sp>
      <p:sp>
        <p:nvSpPr>
          <p:cNvPr id="6" name="Slide Number Placeholder 12">
            <a:extLst>
              <a:ext uri="{FF2B5EF4-FFF2-40B4-BE49-F238E27FC236}">
                <a16:creationId xmlns:a16="http://schemas.microsoft.com/office/drawing/2014/main" id="{B53B8771-F810-7649-8609-D98B1712B655}"/>
              </a:ext>
            </a:extLst>
          </p:cNvPr>
          <p:cNvSpPr>
            <a:spLocks noGrp="1"/>
          </p:cNvSpPr>
          <p:nvPr>
            <p:ph type="sldNum" sz="quarter" idx="4294967295"/>
          </p:nvPr>
        </p:nvSpPr>
        <p:spPr>
          <a:xfrm>
            <a:off x="8812213" y="4768850"/>
            <a:ext cx="331787" cy="309563"/>
          </a:xfrm>
          <a:prstGeom prst="rect">
            <a:avLst/>
          </a:prstGeom>
        </p:spPr>
        <p:txBody>
          <a:bodyPr/>
          <a:lstStyle/>
          <a:p>
            <a:fld id="{507E71EA-063B-44B1-AD35-92A155656681}" type="slidenum">
              <a:rPr lang="es-ES" altLang="en-US" smtClean="0"/>
              <a:pPr/>
              <a:t>9</a:t>
            </a:fld>
            <a:endParaRPr lang="es-ES" altLang="en-US" dirty="0"/>
          </a:p>
        </p:txBody>
      </p:sp>
      <p:sp>
        <p:nvSpPr>
          <p:cNvPr id="5" name="CuadroTexto 5"/>
          <p:cNvSpPr txBox="1"/>
          <p:nvPr/>
        </p:nvSpPr>
        <p:spPr>
          <a:xfrm>
            <a:off x="3046769" y="4087794"/>
            <a:ext cx="4472561" cy="830997"/>
          </a:xfrm>
          <a:prstGeom prst="rect">
            <a:avLst/>
          </a:prstGeom>
          <a:solidFill>
            <a:schemeClr val="accent1">
              <a:lumMod val="20000"/>
              <a:lumOff val="80000"/>
            </a:schemeClr>
          </a:solidFill>
          <a:ln>
            <a:solidFill>
              <a:srgbClr val="B4CCEA"/>
            </a:solidFill>
          </a:ln>
          <a:effectLst/>
        </p:spPr>
        <p:txBody>
          <a:bodyPr wrap="square" rtlCol="0">
            <a:spAutoFit/>
          </a:bodyPr>
          <a:lstStyle/>
          <a:p>
            <a:pPr defTabSz="342900"/>
            <a:r>
              <a:rPr lang="es-ES" sz="1200" b="1" dirty="0">
                <a:solidFill>
                  <a:prstClr val="black"/>
                </a:solidFill>
                <a:latin typeface="Courier" charset="0"/>
                <a:ea typeface="Courier" charset="0"/>
                <a:cs typeface="Courier" charset="0"/>
              </a:rPr>
              <a:t>@</a:t>
            </a:r>
            <a:r>
              <a:rPr lang="es-ES" sz="1200" b="1" dirty="0" err="1">
                <a:solidFill>
                  <a:prstClr val="black"/>
                </a:solidFill>
                <a:latin typeface="Courier" charset="0"/>
                <a:ea typeface="Courier" charset="0"/>
                <a:cs typeface="Courier" charset="0"/>
              </a:rPr>
              <a:t>binary</a:t>
            </a:r>
            <a:r>
              <a:rPr lang="es-ES" sz="1200" b="1" dirty="0">
                <a:solidFill>
                  <a:prstClr val="black"/>
                </a:solidFill>
                <a:latin typeface="Courier" charset="0"/>
                <a:ea typeface="Courier" charset="0"/>
                <a:cs typeface="Courier" charset="0"/>
              </a:rPr>
              <a:t>(</a:t>
            </a:r>
            <a:r>
              <a:rPr lang="en-GB" sz="1200" b="1" dirty="0">
                <a:solidFill>
                  <a:prstClr val="black"/>
                </a:solidFill>
                <a:latin typeface="Courier" charset="0"/>
                <a:ea typeface="Courier" charset="0"/>
                <a:cs typeface="Courier" charset="0"/>
              </a:rPr>
              <a:t>binary=“</a:t>
            </a:r>
            <a:r>
              <a:rPr lang="en-GB" sz="1200" b="1" dirty="0" err="1">
                <a:solidFill>
                  <a:prstClr val="black"/>
                </a:solidFill>
                <a:latin typeface="Courier" charset="0"/>
                <a:ea typeface="Courier" charset="0"/>
                <a:cs typeface="Courier" charset="0"/>
              </a:rPr>
              <a:t>app.bin</a:t>
            </a:r>
            <a:r>
              <a:rPr lang="en-GB" sz="1200" b="1" dirty="0">
                <a:solidFill>
                  <a:prstClr val="black"/>
                </a:solidFill>
                <a:latin typeface="Courier" charset="0"/>
                <a:ea typeface="Courier" charset="0"/>
                <a:cs typeface="Courier" charset="0"/>
              </a:rPr>
              <a:t>”, </a:t>
            </a:r>
            <a:r>
              <a:rPr lang="en-GB" sz="1200" b="1" dirty="0" err="1">
                <a:solidFill>
                  <a:prstClr val="black"/>
                </a:solidFill>
                <a:latin typeface="Courier" charset="0"/>
                <a:ea typeface="Courier" charset="0"/>
                <a:cs typeface="Courier" charset="0"/>
              </a:rPr>
              <a:t>workingDir</a:t>
            </a:r>
            <a:r>
              <a:rPr lang="en-GB" sz="1200" b="1" dirty="0">
                <a:solidFill>
                  <a:prstClr val="black"/>
                </a:solidFill>
                <a:latin typeface="Courier" charset="0"/>
                <a:ea typeface="Courier" charset="0"/>
                <a:cs typeface="Courier" charset="0"/>
              </a:rPr>
              <a:t>=“/</a:t>
            </a:r>
            <a:r>
              <a:rPr lang="en-GB" sz="1200" b="1" dirty="0" err="1">
                <a:solidFill>
                  <a:prstClr val="black"/>
                </a:solidFill>
                <a:latin typeface="Courier" charset="0"/>
                <a:ea typeface="Courier" charset="0"/>
                <a:cs typeface="Courier" charset="0"/>
              </a:rPr>
              <a:t>myApp</a:t>
            </a:r>
            <a:r>
              <a:rPr lang="en-GB" sz="1200" b="1" dirty="0">
                <a:solidFill>
                  <a:prstClr val="black"/>
                </a:solidFill>
                <a:latin typeface="Courier" charset="0"/>
                <a:ea typeface="Courier" charset="0"/>
                <a:cs typeface="Courier" charset="0"/>
              </a:rPr>
              <a:t>”</a:t>
            </a:r>
            <a:r>
              <a:rPr lang="es-ES" sz="1200" b="1" dirty="0">
                <a:solidFill>
                  <a:prstClr val="black"/>
                </a:solidFill>
                <a:latin typeface="Courier" charset="0"/>
                <a:ea typeface="Courier" charset="0"/>
                <a:cs typeface="Courier" charset="0"/>
              </a:rPr>
              <a:t>)</a:t>
            </a:r>
            <a:endParaRPr lang="en-US" sz="1200" b="1" dirty="0">
              <a:solidFill>
                <a:prstClr val="black"/>
              </a:solidFill>
              <a:latin typeface="Courier" charset="0"/>
              <a:ea typeface="Courier" charset="0"/>
              <a:cs typeface="Courier" charset="0"/>
            </a:endParaRPr>
          </a:p>
          <a:p>
            <a:pPr defTabSz="342900"/>
            <a:r>
              <a:rPr lang="en-US" sz="1200" b="1" dirty="0">
                <a:solidFill>
                  <a:prstClr val="black"/>
                </a:solidFill>
                <a:latin typeface="Courier" charset="0"/>
                <a:ea typeface="Courier" charset="0"/>
                <a:cs typeface="Courier" charset="0"/>
              </a:rPr>
              <a:t>@task()</a:t>
            </a:r>
          </a:p>
          <a:p>
            <a:pPr defTabSz="342900"/>
            <a:r>
              <a:rPr lang="en-US" sz="1200" dirty="0" err="1">
                <a:solidFill>
                  <a:prstClr val="black"/>
                </a:solidFill>
                <a:latin typeface="Courier" charset="0"/>
                <a:ea typeface="Courier" charset="0"/>
                <a:cs typeface="Courier" charset="0"/>
              </a:rPr>
              <a:t>def</a:t>
            </a:r>
            <a:r>
              <a:rPr lang="en-US" sz="1200" dirty="0">
                <a:solidFill>
                  <a:prstClr val="black"/>
                </a:solidFill>
                <a:latin typeface="Courier" charset="0"/>
                <a:ea typeface="Courier" charset="0"/>
                <a:cs typeface="Courier" charset="0"/>
              </a:rPr>
              <a:t> </a:t>
            </a:r>
            <a:r>
              <a:rPr lang="en-US" sz="1200" dirty="0" err="1">
                <a:solidFill>
                  <a:prstClr val="black"/>
                </a:solidFill>
                <a:latin typeface="Courier" charset="0"/>
                <a:ea typeface="Courier" charset="0"/>
                <a:cs typeface="Courier" charset="0"/>
              </a:rPr>
              <a:t>func</a:t>
            </a:r>
            <a:r>
              <a:rPr lang="en-US" sz="1200" dirty="0">
                <a:solidFill>
                  <a:prstClr val="black"/>
                </a:solidFill>
                <a:latin typeface="Courier" charset="0"/>
                <a:ea typeface="Courier" charset="0"/>
                <a:cs typeface="Courier" charset="0"/>
              </a:rPr>
              <a:t>(l):</a:t>
            </a:r>
          </a:p>
          <a:p>
            <a:pPr defTabSz="342900"/>
            <a:r>
              <a:rPr lang="es-ES" sz="1200" dirty="0">
                <a:solidFill>
                  <a:prstClr val="black"/>
                </a:solidFill>
                <a:latin typeface="Courier" charset="0"/>
                <a:ea typeface="Courier" charset="0"/>
                <a:cs typeface="Courier" charset="0"/>
              </a:rPr>
              <a:t>    </a:t>
            </a:r>
            <a:r>
              <a:rPr lang="es-ES" sz="1200" dirty="0" err="1">
                <a:solidFill>
                  <a:prstClr val="black"/>
                </a:solidFill>
                <a:latin typeface="Courier" charset="0"/>
                <a:ea typeface="Courier" charset="0"/>
                <a:cs typeface="Courier" charset="0"/>
              </a:rPr>
              <a:t>pass</a:t>
            </a:r>
            <a:endParaRPr lang="en-US" sz="1200" dirty="0">
              <a:solidFill>
                <a:prstClr val="black"/>
              </a:solidFill>
              <a:latin typeface="Courier" charset="0"/>
              <a:ea typeface="Courier" charset="0"/>
              <a:cs typeface="Courier" charset="0"/>
            </a:endParaRPr>
          </a:p>
        </p:txBody>
      </p:sp>
    </p:spTree>
    <p:extLst>
      <p:ext uri="{BB962C8B-B14F-4D97-AF65-F5344CB8AC3E}">
        <p14:creationId xmlns:p14="http://schemas.microsoft.com/office/powerpoint/2010/main" val="102788675"/>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2978</TotalTime>
  <Words>3245</Words>
  <Application>Microsoft Macintosh PowerPoint</Application>
  <PresentationFormat>On-screen Show (16:9)</PresentationFormat>
  <Paragraphs>445</Paragraphs>
  <Slides>22</Slides>
  <Notes>7</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22</vt:i4>
      </vt:variant>
    </vt:vector>
  </HeadingPairs>
  <TitlesOfParts>
    <vt:vector size="37" baseType="lpstr">
      <vt:lpstr>Arial</vt:lpstr>
      <vt:lpstr>Calibri</vt:lpstr>
      <vt:lpstr>Calibri Light</vt:lpstr>
      <vt:lpstr>Courier</vt:lpstr>
      <vt:lpstr>Courier New</vt:lpstr>
      <vt:lpstr>Courier-Bold</vt:lpstr>
      <vt:lpstr>Gill Sans</vt:lpstr>
      <vt:lpstr>Helvetica</vt:lpstr>
      <vt:lpstr>Helvetica Neue</vt:lpstr>
      <vt:lpstr>Myriad Pro</vt:lpstr>
      <vt:lpstr>Noto Sans Symbols</vt:lpstr>
      <vt:lpstr>Open Sans</vt:lpstr>
      <vt:lpstr>Wingdings</vt:lpstr>
      <vt:lpstr>Tema de Office</vt:lpstr>
      <vt:lpstr>1_Tema de Office</vt:lpstr>
      <vt:lpstr>Introduction to the eFlows4HPC software stack and HPC Workflows as a Service methodology</vt:lpstr>
      <vt:lpstr>Agenda</vt:lpstr>
      <vt:lpstr>Part 1.1: Integrating different computations in PyCOMPSs</vt:lpstr>
      <vt:lpstr>Main element: Workflows in PyCOMPSs</vt:lpstr>
      <vt:lpstr>PyCOMPSs syntax</vt:lpstr>
      <vt:lpstr>Synchronization</vt:lpstr>
      <vt:lpstr>Other decorators: Tasks’ constraints  </vt:lpstr>
      <vt:lpstr>Failure Management</vt:lpstr>
      <vt:lpstr>Other decorators: linking with other  programming models</vt:lpstr>
      <vt:lpstr>Support for MPI tasks</vt:lpstr>
      <vt:lpstr>MPMD applications</vt:lpstr>
      <vt:lpstr>Tasks in container images</vt:lpstr>
      <vt:lpstr>PyCOMPSs runtime </vt:lpstr>
      <vt:lpstr>Interfaces to integrate HPC/DA/ML</vt:lpstr>
      <vt:lpstr>Software Invocation description</vt:lpstr>
      <vt:lpstr>Data transformations  </vt:lpstr>
      <vt:lpstr>Pillar I: Integration of HPC and data analytics in a single workflow</vt:lpstr>
      <vt:lpstr>Pillar I: Integration of HPC and data analytics in a single workflow</vt:lpstr>
      <vt:lpstr>Pillar I: Integration of HPC and data analytics in a single workflow</vt:lpstr>
      <vt:lpstr>Pillar I: Integration of HPC and data analytics in a single workflow</vt:lpstr>
      <vt:lpstr>Pillar I: Integration of HPC and data analytics in a single workflow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Microsoft Office User</dc:creator>
  <cp:lastModifiedBy>Rosa M Badia</cp:lastModifiedBy>
  <cp:revision>101</cp:revision>
  <dcterms:created xsi:type="dcterms:W3CDTF">2020-02-13T17:55:21Z</dcterms:created>
  <dcterms:modified xsi:type="dcterms:W3CDTF">2023-05-03T12:19:51Z</dcterms:modified>
</cp:coreProperties>
</file>

<file path=docProps/thumbnail.jpeg>
</file>